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iriam Libre"/>
      <p:regular r:id="rId25"/>
      <p:bold r:id="rId26"/>
    </p:embeddedFont>
    <p:embeddedFont>
      <p:font typeface="Work Sans"/>
      <p:regular r:id="rId27"/>
      <p:bold r:id="rId28"/>
      <p:italic r:id="rId29"/>
      <p:boldItalic r:id="rId30"/>
    </p:embeddedFont>
    <p:embeddedFont>
      <p:font typeface="Barlow Light"/>
      <p:regular r:id="rId31"/>
      <p:bold r:id="rId32"/>
      <p:italic r:id="rId33"/>
      <p:boldItalic r:id="rId34"/>
    </p:embeddedFont>
    <p:embeddedFont>
      <p:font typeface="Barlow"/>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uturaj viho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iriamLibre-bold.fntdata"/><Relationship Id="rId25" Type="http://schemas.openxmlformats.org/officeDocument/2006/relationships/font" Target="fonts/MiriamLibre-regular.fntdata"/><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WorkSa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Light-regular.fntdata"/><Relationship Id="rId30" Type="http://schemas.openxmlformats.org/officeDocument/2006/relationships/font" Target="fonts/WorkSans-boldItalic.fntdata"/><Relationship Id="rId11" Type="http://schemas.openxmlformats.org/officeDocument/2006/relationships/slide" Target="slides/slide6.xml"/><Relationship Id="rId33" Type="http://schemas.openxmlformats.org/officeDocument/2006/relationships/font" Target="fonts/BarlowLight-italic.fntdata"/><Relationship Id="rId10" Type="http://schemas.openxmlformats.org/officeDocument/2006/relationships/slide" Target="slides/slide5.xml"/><Relationship Id="rId32" Type="http://schemas.openxmlformats.org/officeDocument/2006/relationships/font" Target="fonts/BarlowLight-bold.fntdata"/><Relationship Id="rId13" Type="http://schemas.openxmlformats.org/officeDocument/2006/relationships/slide" Target="slides/slide8.xml"/><Relationship Id="rId35" Type="http://schemas.openxmlformats.org/officeDocument/2006/relationships/font" Target="fonts/Barlow-regular.fntdata"/><Relationship Id="rId12" Type="http://schemas.openxmlformats.org/officeDocument/2006/relationships/slide" Target="slides/slide7.xml"/><Relationship Id="rId34" Type="http://schemas.openxmlformats.org/officeDocument/2006/relationships/font" Target="fonts/BarlowLight-boldItalic.fntdata"/><Relationship Id="rId15" Type="http://schemas.openxmlformats.org/officeDocument/2006/relationships/slide" Target="slides/slide10.xml"/><Relationship Id="rId37" Type="http://schemas.openxmlformats.org/officeDocument/2006/relationships/font" Target="fonts/Barlow-italic.fntdata"/><Relationship Id="rId14" Type="http://schemas.openxmlformats.org/officeDocument/2006/relationships/slide" Target="slides/slide9.xml"/><Relationship Id="rId36" Type="http://schemas.openxmlformats.org/officeDocument/2006/relationships/font" Target="fonts/Barlow-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Barlow-boldItalic.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28T00:38:14.982">
    <p:pos x="6000" y="0"/>
    <p:text>Visuals: Collage of the best outputs as a concluding visual. add a image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fc748ba615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fc748ba61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ad909c255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ad909c2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1ad909c255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1ad909c25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ae9e6d54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ae9e6d5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ae9e6d546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ae9e6d5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ae9e6d546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ae9e6d54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ae9e6d546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1ae9e6d54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5fa641bc1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5fa641b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fc748ba615_0_3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fc748ba615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some examples that is mentioned in the doc that reflected the process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c748ba615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fc748ba6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more on the how and what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200">
                <a:solidFill>
                  <a:schemeClr val="dk1"/>
                </a:solidFill>
              </a:rPr>
              <a:t>Met : Thursday Sept 19th,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1pm outside class determined point of contacts and set routine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meetings duration: 15mins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Met September 20th, Friday at 2pm. </a:t>
            </a:r>
            <a:endParaRPr>
              <a:solidFill>
                <a:schemeClr val="dk1"/>
              </a:solidFill>
            </a:endParaRPr>
          </a:p>
          <a:p>
            <a:pPr indent="0" lvl="0" marL="0" rtl="0" algn="l">
              <a:lnSpc>
                <a:spcPct val="115000"/>
              </a:lnSpc>
              <a:spcBef>
                <a:spcPts val="0"/>
              </a:spcBef>
              <a:spcAft>
                <a:spcPts val="0"/>
              </a:spcAft>
              <a:buNone/>
            </a:pPr>
            <a:r>
              <a:rPr lang="en">
                <a:solidFill>
                  <a:schemeClr val="dk1"/>
                </a:solidFill>
              </a:rPr>
              <a:t>Meeting lasted 1 hour. </a:t>
            </a:r>
            <a:endParaRPr>
              <a:solidFill>
                <a:schemeClr val="dk1"/>
              </a:solidFill>
            </a:endParaRPr>
          </a:p>
          <a:p>
            <a:pPr indent="0" lvl="0" marL="0" rtl="0" algn="l">
              <a:lnSpc>
                <a:spcPct val="115000"/>
              </a:lnSpc>
              <a:spcBef>
                <a:spcPts val="0"/>
              </a:spcBef>
              <a:spcAft>
                <a:spcPts val="0"/>
              </a:spcAft>
              <a:buNone/>
            </a:pPr>
            <a:r>
              <a:rPr lang="en">
                <a:solidFill>
                  <a:schemeClr val="dk1"/>
                </a:solidFill>
              </a:rPr>
              <a:t>Mapped the functions to individuals and started on a collaborative google document.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Met September 27th, Wednesday at 2pm,</a:t>
            </a:r>
            <a:endParaRPr>
              <a:solidFill>
                <a:schemeClr val="dk1"/>
              </a:solidFill>
            </a:endParaRPr>
          </a:p>
          <a:p>
            <a:pPr indent="0" lvl="0" marL="0" rtl="0" algn="l">
              <a:lnSpc>
                <a:spcPct val="115000"/>
              </a:lnSpc>
              <a:spcBef>
                <a:spcPts val="0"/>
              </a:spcBef>
              <a:spcAft>
                <a:spcPts val="0"/>
              </a:spcAft>
              <a:buNone/>
            </a:pPr>
            <a:r>
              <a:rPr lang="en">
                <a:solidFill>
                  <a:schemeClr val="dk1"/>
                </a:solidFill>
              </a:rPr>
              <a:t>Meeting lasted 1 hour</a:t>
            </a:r>
            <a:endParaRPr>
              <a:solidFill>
                <a:schemeClr val="dk1"/>
              </a:solidFill>
            </a:endParaRPr>
          </a:p>
          <a:p>
            <a:pPr indent="0" lvl="0" marL="0" rtl="0" algn="l">
              <a:lnSpc>
                <a:spcPct val="115000"/>
              </a:lnSpc>
              <a:spcBef>
                <a:spcPts val="0"/>
              </a:spcBef>
              <a:spcAft>
                <a:spcPts val="0"/>
              </a:spcAft>
              <a:buNone/>
            </a:pPr>
            <a:r>
              <a:rPr lang="en">
                <a:solidFill>
                  <a:schemeClr val="dk1"/>
                </a:solidFill>
              </a:rPr>
              <a:t>Reviewed week’s work and created interview questions for the preceding week.</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Met october 5th, Saturday at 3pm</a:t>
            </a:r>
            <a:endParaRPr>
              <a:solidFill>
                <a:schemeClr val="dk1"/>
              </a:solidFill>
            </a:endParaRPr>
          </a:p>
          <a:p>
            <a:pPr indent="0" lvl="0" marL="0" rtl="0" algn="l">
              <a:lnSpc>
                <a:spcPct val="115000"/>
              </a:lnSpc>
              <a:spcBef>
                <a:spcPts val="0"/>
              </a:spcBef>
              <a:spcAft>
                <a:spcPts val="0"/>
              </a:spcAft>
              <a:buNone/>
            </a:pPr>
            <a:r>
              <a:rPr lang="en">
                <a:solidFill>
                  <a:schemeClr val="dk1"/>
                </a:solidFill>
              </a:rPr>
              <a:t>Emergency Meeting lasted 1 hour</a:t>
            </a:r>
            <a:endParaRPr>
              <a:solidFill>
                <a:schemeClr val="dk1"/>
              </a:solidFill>
            </a:endParaRPr>
          </a:p>
          <a:p>
            <a:pPr indent="0" lvl="0" marL="0" rtl="0" algn="l">
              <a:lnSpc>
                <a:spcPct val="115000"/>
              </a:lnSpc>
              <a:spcBef>
                <a:spcPts val="0"/>
              </a:spcBef>
              <a:spcAft>
                <a:spcPts val="0"/>
              </a:spcAft>
              <a:buNone/>
            </a:pPr>
            <a:r>
              <a:rPr lang="en">
                <a:solidFill>
                  <a:schemeClr val="dk1"/>
                </a:solidFill>
              </a:rPr>
              <a:t>Discussed how we will proceed with the latex document and split the work between all the group member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Met october 10th, Thursday at 3pm</a:t>
            </a:r>
            <a:endParaRPr>
              <a:solidFill>
                <a:schemeClr val="dk1"/>
              </a:solidFill>
            </a:endParaRPr>
          </a:p>
          <a:p>
            <a:pPr indent="0" lvl="0" marL="0" rtl="0" algn="l">
              <a:lnSpc>
                <a:spcPct val="115000"/>
              </a:lnSpc>
              <a:spcBef>
                <a:spcPts val="0"/>
              </a:spcBef>
              <a:spcAft>
                <a:spcPts val="0"/>
              </a:spcAft>
              <a:buNone/>
            </a:pPr>
            <a:r>
              <a:rPr lang="en">
                <a:solidFill>
                  <a:schemeClr val="dk1"/>
                </a:solidFill>
              </a:rPr>
              <a:t>Emergency Meeting lasted 1:20 minutes</a:t>
            </a:r>
            <a:endParaRPr>
              <a:solidFill>
                <a:schemeClr val="dk1"/>
              </a:solidFill>
            </a:endParaRPr>
          </a:p>
          <a:p>
            <a:pPr indent="0" lvl="0" marL="0" rtl="0" algn="l">
              <a:lnSpc>
                <a:spcPct val="115000"/>
              </a:lnSpc>
              <a:spcBef>
                <a:spcPts val="0"/>
              </a:spcBef>
              <a:spcAft>
                <a:spcPts val="0"/>
              </a:spcAft>
              <a:buNone/>
            </a:pPr>
            <a:r>
              <a:rPr lang="en">
                <a:solidFill>
                  <a:schemeClr val="dk1"/>
                </a:solidFill>
              </a:rPr>
              <a:t>We went over how we are going to organize the interviews personas and use cases into one unified document and to make sure everyone is doing their parts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Met October 17th, Thursday at 1pm</a:t>
            </a:r>
            <a:endParaRPr>
              <a:solidFill>
                <a:schemeClr val="dk1"/>
              </a:solidFill>
            </a:endParaRPr>
          </a:p>
          <a:p>
            <a:pPr indent="0" lvl="0" marL="0" rtl="0" algn="l">
              <a:lnSpc>
                <a:spcPct val="115000"/>
              </a:lnSpc>
              <a:spcBef>
                <a:spcPts val="0"/>
              </a:spcBef>
              <a:spcAft>
                <a:spcPts val="0"/>
              </a:spcAft>
              <a:buNone/>
            </a:pPr>
            <a:r>
              <a:rPr lang="en">
                <a:solidFill>
                  <a:schemeClr val="dk1"/>
                </a:solidFill>
              </a:rPr>
              <a:t>Meeting lasted 3 hours in person</a:t>
            </a:r>
            <a:endParaRPr>
              <a:solidFill>
                <a:schemeClr val="dk1"/>
              </a:solidFill>
            </a:endParaRPr>
          </a:p>
          <a:p>
            <a:pPr indent="0" lvl="0" marL="0" rtl="0" algn="l">
              <a:lnSpc>
                <a:spcPct val="115000"/>
              </a:lnSpc>
              <a:spcBef>
                <a:spcPts val="0"/>
              </a:spcBef>
              <a:spcAft>
                <a:spcPts val="0"/>
              </a:spcAft>
              <a:buNone/>
            </a:pPr>
            <a:r>
              <a:rPr lang="en">
                <a:solidFill>
                  <a:schemeClr val="dk1"/>
                </a:solidFill>
              </a:rPr>
              <a:t>Finalized the presentation and the interview document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meet outside of class on the 19th, we all agree to have our first meeting tomorrow as we have the same lab. Our first meeting is all about setting up the tools for working and communicating, which days we can all meet up and discuss, and </a:t>
            </a:r>
            <a:r>
              <a:rPr lang="en">
                <a:solidFill>
                  <a:schemeClr val="dk1"/>
                </a:solidFill>
              </a:rPr>
              <a:t>what</a:t>
            </a:r>
            <a:r>
              <a:rPr lang="en">
                <a:solidFill>
                  <a:schemeClr val="dk1"/>
                </a:solidFill>
              </a:rPr>
              <a:t> we are going to to do in this project. </a:t>
            </a:r>
            <a:endParaRPr>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fc748ba615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fc748ba6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Calibri"/>
                <a:ea typeface="Calibri"/>
                <a:cs typeface="Calibri"/>
                <a:sym typeface="Calibri"/>
              </a:rPr>
              <a:t>Pair Programming</a:t>
            </a:r>
            <a:r>
              <a:rPr lang="en" sz="1600">
                <a:solidFill>
                  <a:schemeClr val="dk1"/>
                </a:solidFill>
                <a:latin typeface="Calibri"/>
                <a:ea typeface="Calibri"/>
                <a:cs typeface="Calibri"/>
                <a:sym typeface="Calibri"/>
              </a:rPr>
              <a:t>: Visual Studio Code with live collaboration features.</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chemeClr val="dk1"/>
                </a:solidFill>
                <a:latin typeface="Calibri"/>
                <a:ea typeface="Calibri"/>
                <a:cs typeface="Calibri"/>
                <a:sym typeface="Calibri"/>
              </a:rPr>
              <a:t>Code Reviews and Version Control</a:t>
            </a:r>
            <a:r>
              <a:rPr lang="en" sz="1600">
                <a:solidFill>
                  <a:schemeClr val="dk1"/>
                </a:solidFill>
                <a:latin typeface="Calibri"/>
                <a:ea typeface="Calibri"/>
                <a:cs typeface="Calibri"/>
                <a:sym typeface="Calibri"/>
              </a:rPr>
              <a:t>: Git for managing code revisions and conducting reviews.</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chemeClr val="dk1"/>
                </a:solidFill>
                <a:latin typeface="Calibri"/>
                <a:ea typeface="Calibri"/>
                <a:cs typeface="Calibri"/>
                <a:sym typeface="Calibri"/>
              </a:rPr>
              <a:t>Communication</a:t>
            </a:r>
            <a:r>
              <a:rPr lang="en" sz="1600">
                <a:solidFill>
                  <a:schemeClr val="dk1"/>
                </a:solidFill>
                <a:latin typeface="Calibri"/>
                <a:ea typeface="Calibri"/>
                <a:cs typeface="Calibri"/>
                <a:sym typeface="Calibri"/>
              </a:rPr>
              <a:t>: Discord, Google Meets, Google calendar and in-person for team meetings and real-time discussions.</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chemeClr val="dk1"/>
                </a:solidFill>
                <a:latin typeface="Calibri"/>
                <a:ea typeface="Calibri"/>
                <a:cs typeface="Calibri"/>
                <a:sym typeface="Calibri"/>
              </a:rPr>
              <a:t>Documentation</a:t>
            </a:r>
            <a:r>
              <a:rPr lang="en" sz="1600">
                <a:solidFill>
                  <a:schemeClr val="dk1"/>
                </a:solidFill>
                <a:latin typeface="Calibri"/>
                <a:ea typeface="Calibri"/>
                <a:cs typeface="Calibri"/>
                <a:sym typeface="Calibri"/>
              </a:rPr>
              <a:t>: Notion and Google Docs for maintaining and sharing documentation, and tracking process (we set a specific deadline and keep track).</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chemeClr val="dk1"/>
                </a:solidFill>
                <a:latin typeface="Calibri"/>
                <a:ea typeface="Calibri"/>
                <a:cs typeface="Calibri"/>
                <a:sym typeface="Calibri"/>
              </a:rPr>
              <a:t>LaTeX Document Submissions</a:t>
            </a:r>
            <a:r>
              <a:rPr lang="en" sz="1600">
                <a:solidFill>
                  <a:schemeClr val="dk1"/>
                </a:solidFill>
                <a:latin typeface="Calibri"/>
                <a:ea typeface="Calibri"/>
                <a:cs typeface="Calibri"/>
                <a:sym typeface="Calibri"/>
              </a:rPr>
              <a:t>: Overleaf for preparing and submitting LaTeX documents.</a:t>
            </a:r>
            <a:endParaRPr sz="1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600">
                <a:solidFill>
                  <a:schemeClr val="dk1"/>
                </a:solidFill>
                <a:latin typeface="Calibri"/>
                <a:ea typeface="Calibri"/>
                <a:cs typeface="Calibri"/>
                <a:sym typeface="Calibri"/>
              </a:rPr>
              <a:t>This concise table covers the patterns and tools your team is using. Let me know if you'd like further adjustments!</a:t>
            </a:r>
            <a:endParaRPr sz="1600">
              <a:solidFill>
                <a:schemeClr val="dk1"/>
              </a:solidFill>
              <a:latin typeface="Calibri"/>
              <a:ea typeface="Calibri"/>
              <a:cs typeface="Calibri"/>
              <a:sym typeface="Calibri"/>
            </a:endParaRPr>
          </a:p>
          <a:p>
            <a:pPr indent="0" lvl="0" marL="0" rtl="0" algn="l">
              <a:spcBef>
                <a:spcPts val="600"/>
              </a:spcBef>
              <a:spcAft>
                <a:spcPts val="0"/>
              </a:spcAft>
              <a:buNone/>
            </a:pPr>
            <a:r>
              <a:t/>
            </a:r>
            <a:endParaRPr sz="1600">
              <a:solidFill>
                <a:schemeClr val="dk1"/>
              </a:solidFill>
              <a:latin typeface="Barlow Light"/>
              <a:ea typeface="Barlow Light"/>
              <a:cs typeface="Barlow Light"/>
              <a:sym typeface="Barlow Light"/>
            </a:endParaRPr>
          </a:p>
          <a:p>
            <a:pPr indent="0" lvl="0" marL="0" rtl="0" algn="l">
              <a:spcBef>
                <a:spcPts val="600"/>
              </a:spcBef>
              <a:spcAft>
                <a:spcPts val="0"/>
              </a:spcAft>
              <a:buNone/>
            </a:pPr>
            <a:r>
              <a:rPr lang="en" sz="1600">
                <a:solidFill>
                  <a:schemeClr val="dk1"/>
                </a:solidFill>
                <a:latin typeface="Barlow Light"/>
                <a:ea typeface="Barlow Light"/>
                <a:cs typeface="Barlow Light"/>
                <a:sym typeface="Barlow Light"/>
              </a:rPr>
              <a:t>Explain more about how we use the tools</a:t>
            </a:r>
            <a:endParaRPr sz="1600">
              <a:solidFill>
                <a:schemeClr val="dk1"/>
              </a:solidFill>
              <a:latin typeface="Barlow Light"/>
              <a:ea typeface="Barlow Light"/>
              <a:cs typeface="Barlow Light"/>
              <a:sym typeface="Barlow Light"/>
            </a:endParaRPr>
          </a:p>
          <a:p>
            <a:pPr indent="0" lvl="0" marL="0" rtl="0" algn="l">
              <a:spcBef>
                <a:spcPts val="600"/>
              </a:spcBef>
              <a:spcAft>
                <a:spcPts val="0"/>
              </a:spcAft>
              <a:buNone/>
            </a:pPr>
            <a:r>
              <a:rPr lang="en" sz="1600">
                <a:solidFill>
                  <a:schemeClr val="dk1"/>
                </a:solidFill>
                <a:latin typeface="Barlow Light"/>
                <a:ea typeface="Barlow Light"/>
                <a:cs typeface="Barlow Light"/>
                <a:sym typeface="Barlow Light"/>
              </a:rPr>
              <a:t>Google meets (for meetings and interviews)</a:t>
            </a:r>
            <a:endParaRPr sz="1600">
              <a:solidFill>
                <a:schemeClr val="dk1"/>
              </a:solidFill>
              <a:latin typeface="Barlow Light"/>
              <a:ea typeface="Barlow Light"/>
              <a:cs typeface="Barlow Light"/>
              <a:sym typeface="Barlow Light"/>
            </a:endParaRPr>
          </a:p>
          <a:p>
            <a:pPr indent="0" lvl="0" marL="0" rtl="0" algn="l">
              <a:spcBef>
                <a:spcPts val="600"/>
              </a:spcBef>
              <a:spcAft>
                <a:spcPts val="0"/>
              </a:spcAft>
              <a:buNone/>
            </a:pPr>
            <a:r>
              <a:rPr lang="en" sz="1600">
                <a:solidFill>
                  <a:schemeClr val="dk1"/>
                </a:solidFill>
                <a:latin typeface="Barlow Light"/>
                <a:ea typeface="Barlow Light"/>
                <a:cs typeface="Barlow Light"/>
                <a:sym typeface="Barlow Light"/>
              </a:rPr>
              <a:t>Google Calendar (for setting up the date of meeting)</a:t>
            </a:r>
            <a:endParaRPr sz="1600">
              <a:solidFill>
                <a:schemeClr val="dk1"/>
              </a:solidFill>
              <a:latin typeface="Barlow Light"/>
              <a:ea typeface="Barlow Light"/>
              <a:cs typeface="Barlow Light"/>
              <a:sym typeface="Barlow Light"/>
            </a:endParaRPr>
          </a:p>
          <a:p>
            <a:pPr indent="0" lvl="0" marL="0" rtl="0" algn="l">
              <a:spcBef>
                <a:spcPts val="600"/>
              </a:spcBef>
              <a:spcAft>
                <a:spcPts val="0"/>
              </a:spcAft>
              <a:buNone/>
            </a:pPr>
            <a:r>
              <a:rPr lang="en" sz="1600">
                <a:solidFill>
                  <a:schemeClr val="dk1"/>
                </a:solidFill>
                <a:latin typeface="Barlow Light"/>
                <a:ea typeface="Barlow Light"/>
                <a:cs typeface="Barlow Light"/>
                <a:sym typeface="Barlow Light"/>
              </a:rPr>
              <a:t>Notion - keep track of progress</a:t>
            </a:r>
            <a:endParaRPr sz="1600">
              <a:solidFill>
                <a:schemeClr val="dk1"/>
              </a:solidFill>
              <a:latin typeface="Barlow Light"/>
              <a:ea typeface="Barlow Light"/>
              <a:cs typeface="Barlow Light"/>
              <a:sym typeface="Barlow Light"/>
            </a:endParaRPr>
          </a:p>
          <a:p>
            <a:pPr indent="0" lvl="0" marL="0" rtl="0" algn="l">
              <a:spcBef>
                <a:spcPts val="600"/>
              </a:spcBef>
              <a:spcAft>
                <a:spcPts val="0"/>
              </a:spcAft>
              <a:buClr>
                <a:schemeClr val="dk1"/>
              </a:buClr>
              <a:buSzPts val="1100"/>
              <a:buFont typeface="Arial"/>
              <a:buNone/>
            </a:pPr>
            <a:r>
              <a:t/>
            </a:r>
            <a:endParaRPr sz="1600">
              <a:solidFill>
                <a:schemeClr val="dk1"/>
              </a:solidFill>
              <a:latin typeface="Barlow Light"/>
              <a:ea typeface="Barlow Light"/>
              <a:cs typeface="Barlow Light"/>
              <a:sym typeface="Barlow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a211fb696_1_4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a211fb696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c748ba615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c748ba61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a211fb696_1_7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1a211fb696_1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122525" y="1991825"/>
            <a:ext cx="4899000" cy="1159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p:txBody>
      </p:sp>
      <p:sp>
        <p:nvSpPr>
          <p:cNvPr id="11" name="Google Shape;11;p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557947" y="-9"/>
            <a:ext cx="1564584" cy="2825099"/>
            <a:chOff x="0" y="855663"/>
            <a:chExt cx="1257300" cy="2270250"/>
          </a:xfrm>
        </p:grpSpPr>
        <p:sp>
          <p:nvSpPr>
            <p:cNvPr id="13" name="Google Shape;13;p2"/>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 name="Google Shape;21;p2"/>
          <p:cNvGrpSpPr/>
          <p:nvPr/>
        </p:nvGrpSpPr>
        <p:grpSpPr>
          <a:xfrm rot="-5400000">
            <a:off x="7256368" y="-405553"/>
            <a:ext cx="1043197" cy="2732065"/>
            <a:chOff x="7556500" y="3806825"/>
            <a:chExt cx="838313" cy="2195488"/>
          </a:xfrm>
        </p:grpSpPr>
        <p:sp>
          <p:nvSpPr>
            <p:cNvPr id="22" name="Google Shape;22;p2"/>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 name="Google Shape;33;p2"/>
          <p:cNvGrpSpPr/>
          <p:nvPr/>
        </p:nvGrpSpPr>
        <p:grpSpPr>
          <a:xfrm rot="5400000">
            <a:off x="527351" y="2768116"/>
            <a:ext cx="1389642" cy="2444192"/>
            <a:chOff x="4395788" y="4144963"/>
            <a:chExt cx="1058775" cy="1862100"/>
          </a:xfrm>
        </p:grpSpPr>
        <p:sp>
          <p:nvSpPr>
            <p:cNvPr id="34" name="Google Shape;34;p2"/>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 name="Google Shape;37;p2"/>
          <p:cNvGrpSpPr/>
          <p:nvPr/>
        </p:nvGrpSpPr>
        <p:grpSpPr>
          <a:xfrm rot="10800000">
            <a:off x="6869501" y="2412068"/>
            <a:ext cx="1768658" cy="2731445"/>
            <a:chOff x="6545263" y="855663"/>
            <a:chExt cx="1469962" cy="2270150"/>
          </a:xfrm>
        </p:grpSpPr>
        <p:sp>
          <p:nvSpPr>
            <p:cNvPr id="38" name="Google Shape;38;p2"/>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ird">
  <p:cSld name="BLANK_1">
    <p:spTree>
      <p:nvGrpSpPr>
        <p:cNvPr id="228" name="Shape 228"/>
        <p:cNvGrpSpPr/>
        <p:nvPr/>
      </p:nvGrpSpPr>
      <p:grpSpPr>
        <a:xfrm>
          <a:off x="0" y="0"/>
          <a:ext cx="0" cy="0"/>
          <a:chOff x="0" y="0"/>
          <a:chExt cx="0" cy="0"/>
        </a:xfrm>
      </p:grpSpPr>
      <p:sp>
        <p:nvSpPr>
          <p:cNvPr id="229" name="Google Shape;229;p11"/>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0" y="0"/>
            <a:ext cx="3048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232" name="Shape 232"/>
        <p:cNvGrpSpPr/>
        <p:nvPr/>
      </p:nvGrpSpPr>
      <p:grpSpPr>
        <a:xfrm>
          <a:off x="0" y="0"/>
          <a:ext cx="0" cy="0"/>
          <a:chOff x="0" y="0"/>
          <a:chExt cx="0" cy="0"/>
        </a:xfrm>
      </p:grpSpPr>
      <p:sp>
        <p:nvSpPr>
          <p:cNvPr id="233" name="Google Shape;233;p12"/>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7" name="Shape 47"/>
        <p:cNvGrpSpPr/>
        <p:nvPr/>
      </p:nvGrpSpPr>
      <p:grpSpPr>
        <a:xfrm>
          <a:off x="0" y="0"/>
          <a:ext cx="0" cy="0"/>
          <a:chOff x="0" y="0"/>
          <a:chExt cx="0" cy="0"/>
        </a:xfrm>
      </p:grpSpPr>
      <p:sp>
        <p:nvSpPr>
          <p:cNvPr id="48" name="Google Shape;48;p3"/>
          <p:cNvSpPr/>
          <p:nvPr/>
        </p:nvSpPr>
        <p:spPr>
          <a:xfrm>
            <a:off x="0" y="0"/>
            <a:ext cx="9144000" cy="5143500"/>
          </a:xfrm>
          <a:prstGeom prst="frame">
            <a:avLst>
              <a:gd fmla="val 437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txBox="1"/>
          <p:nvPr>
            <p:ph type="ctrTitle"/>
          </p:nvPr>
        </p:nvSpPr>
        <p:spPr>
          <a:xfrm>
            <a:off x="2626350" y="1888150"/>
            <a:ext cx="3891300" cy="1159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4000"/>
              <a:buNone/>
              <a:defRPr sz="4000">
                <a:solidFill>
                  <a:srgbClr val="FFFFFF"/>
                </a:solidFill>
              </a:defRPr>
            </a:lvl1pPr>
            <a:lvl2pPr lvl="1" algn="ctr">
              <a:spcBef>
                <a:spcPts val="0"/>
              </a:spcBef>
              <a:spcAft>
                <a:spcPts val="0"/>
              </a:spcAft>
              <a:buClr>
                <a:srgbClr val="FFFFFF"/>
              </a:buClr>
              <a:buSzPts val="4000"/>
              <a:buNone/>
              <a:defRPr sz="4000">
                <a:solidFill>
                  <a:srgbClr val="FFFFFF"/>
                </a:solidFill>
              </a:defRPr>
            </a:lvl2pPr>
            <a:lvl3pPr lvl="2" algn="ctr">
              <a:spcBef>
                <a:spcPts val="0"/>
              </a:spcBef>
              <a:spcAft>
                <a:spcPts val="0"/>
              </a:spcAft>
              <a:buClr>
                <a:srgbClr val="FFFFFF"/>
              </a:buClr>
              <a:buSzPts val="4000"/>
              <a:buNone/>
              <a:defRPr sz="4000">
                <a:solidFill>
                  <a:srgbClr val="FFFFFF"/>
                </a:solidFill>
              </a:defRPr>
            </a:lvl3pPr>
            <a:lvl4pPr lvl="3" algn="ctr">
              <a:spcBef>
                <a:spcPts val="0"/>
              </a:spcBef>
              <a:spcAft>
                <a:spcPts val="0"/>
              </a:spcAft>
              <a:buClr>
                <a:srgbClr val="FFFFFF"/>
              </a:buClr>
              <a:buSzPts val="4000"/>
              <a:buNone/>
              <a:defRPr sz="4000">
                <a:solidFill>
                  <a:srgbClr val="FFFFFF"/>
                </a:solidFill>
              </a:defRPr>
            </a:lvl4pPr>
            <a:lvl5pPr lvl="4" algn="ctr">
              <a:spcBef>
                <a:spcPts val="0"/>
              </a:spcBef>
              <a:spcAft>
                <a:spcPts val="0"/>
              </a:spcAft>
              <a:buClr>
                <a:srgbClr val="FFFFFF"/>
              </a:buClr>
              <a:buSzPts val="4000"/>
              <a:buNone/>
              <a:defRPr sz="4000">
                <a:solidFill>
                  <a:srgbClr val="FFFFFF"/>
                </a:solidFill>
              </a:defRPr>
            </a:lvl5pPr>
            <a:lvl6pPr lvl="5" algn="ctr">
              <a:spcBef>
                <a:spcPts val="0"/>
              </a:spcBef>
              <a:spcAft>
                <a:spcPts val="0"/>
              </a:spcAft>
              <a:buClr>
                <a:srgbClr val="FFFFFF"/>
              </a:buClr>
              <a:buSzPts val="4000"/>
              <a:buNone/>
              <a:defRPr sz="4000">
                <a:solidFill>
                  <a:srgbClr val="FFFFFF"/>
                </a:solidFill>
              </a:defRPr>
            </a:lvl6pPr>
            <a:lvl7pPr lvl="6" algn="ctr">
              <a:spcBef>
                <a:spcPts val="0"/>
              </a:spcBef>
              <a:spcAft>
                <a:spcPts val="0"/>
              </a:spcAft>
              <a:buClr>
                <a:srgbClr val="FFFFFF"/>
              </a:buClr>
              <a:buSzPts val="4000"/>
              <a:buNone/>
              <a:defRPr sz="4000">
                <a:solidFill>
                  <a:srgbClr val="FFFFFF"/>
                </a:solidFill>
              </a:defRPr>
            </a:lvl7pPr>
            <a:lvl8pPr lvl="7" algn="ctr">
              <a:spcBef>
                <a:spcPts val="0"/>
              </a:spcBef>
              <a:spcAft>
                <a:spcPts val="0"/>
              </a:spcAft>
              <a:buClr>
                <a:srgbClr val="FFFFFF"/>
              </a:buClr>
              <a:buSzPts val="4000"/>
              <a:buNone/>
              <a:defRPr sz="4000">
                <a:solidFill>
                  <a:srgbClr val="FFFFFF"/>
                </a:solidFill>
              </a:defRPr>
            </a:lvl8pPr>
            <a:lvl9pPr lvl="8" algn="ctr">
              <a:spcBef>
                <a:spcPts val="0"/>
              </a:spcBef>
              <a:spcAft>
                <a:spcPts val="0"/>
              </a:spcAft>
              <a:buClr>
                <a:srgbClr val="FFFFFF"/>
              </a:buClr>
              <a:buSzPts val="4000"/>
              <a:buNone/>
              <a:defRPr sz="4000">
                <a:solidFill>
                  <a:srgbClr val="FFFFFF"/>
                </a:solidFill>
              </a:defRPr>
            </a:lvl9pPr>
          </a:lstStyle>
          <a:p/>
        </p:txBody>
      </p:sp>
      <p:sp>
        <p:nvSpPr>
          <p:cNvPr id="50" name="Google Shape;50;p3"/>
          <p:cNvSpPr txBox="1"/>
          <p:nvPr>
            <p:ph idx="1" type="subTitle"/>
          </p:nvPr>
        </p:nvSpPr>
        <p:spPr>
          <a:xfrm>
            <a:off x="2626350" y="3144854"/>
            <a:ext cx="3891300" cy="7848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000000"/>
              </a:buClr>
              <a:buSzPts val="2400"/>
              <a:buNone/>
              <a:defRPr>
                <a:solidFill>
                  <a:srgbClr val="000000"/>
                </a:solidFill>
              </a:defRPr>
            </a:lvl1pPr>
            <a:lvl2pPr lvl="1" algn="ctr">
              <a:spcBef>
                <a:spcPts val="0"/>
              </a:spcBef>
              <a:spcAft>
                <a:spcPts val="0"/>
              </a:spcAft>
              <a:buClr>
                <a:srgbClr val="000000"/>
              </a:buClr>
              <a:buSzPts val="3000"/>
              <a:buNone/>
              <a:defRPr sz="3000">
                <a:solidFill>
                  <a:srgbClr val="000000"/>
                </a:solidFill>
              </a:defRPr>
            </a:lvl2pPr>
            <a:lvl3pPr lvl="2" algn="ctr">
              <a:spcBef>
                <a:spcPts val="0"/>
              </a:spcBef>
              <a:spcAft>
                <a:spcPts val="0"/>
              </a:spcAft>
              <a:buClr>
                <a:srgbClr val="000000"/>
              </a:buClr>
              <a:buSzPts val="3000"/>
              <a:buNone/>
              <a:defRPr sz="3000">
                <a:solidFill>
                  <a:srgbClr val="000000"/>
                </a:solidFill>
              </a:defRPr>
            </a:lvl3pPr>
            <a:lvl4pPr lvl="3" algn="ctr">
              <a:spcBef>
                <a:spcPts val="0"/>
              </a:spcBef>
              <a:spcAft>
                <a:spcPts val="0"/>
              </a:spcAft>
              <a:buClr>
                <a:srgbClr val="000000"/>
              </a:buClr>
              <a:buSzPts val="3000"/>
              <a:buNone/>
              <a:defRPr sz="3000">
                <a:solidFill>
                  <a:srgbClr val="000000"/>
                </a:solidFill>
              </a:defRPr>
            </a:lvl4pPr>
            <a:lvl5pPr lvl="4" algn="ctr">
              <a:spcBef>
                <a:spcPts val="0"/>
              </a:spcBef>
              <a:spcAft>
                <a:spcPts val="0"/>
              </a:spcAft>
              <a:buClr>
                <a:srgbClr val="000000"/>
              </a:buClr>
              <a:buSzPts val="3000"/>
              <a:buNone/>
              <a:defRPr sz="3000">
                <a:solidFill>
                  <a:srgbClr val="000000"/>
                </a:solidFill>
              </a:defRPr>
            </a:lvl5pPr>
            <a:lvl6pPr lvl="5" algn="ctr">
              <a:spcBef>
                <a:spcPts val="0"/>
              </a:spcBef>
              <a:spcAft>
                <a:spcPts val="0"/>
              </a:spcAft>
              <a:buClr>
                <a:srgbClr val="000000"/>
              </a:buClr>
              <a:buSzPts val="3000"/>
              <a:buNone/>
              <a:defRPr sz="3000">
                <a:solidFill>
                  <a:srgbClr val="000000"/>
                </a:solidFill>
              </a:defRPr>
            </a:lvl6pPr>
            <a:lvl7pPr lvl="6" algn="ctr">
              <a:spcBef>
                <a:spcPts val="0"/>
              </a:spcBef>
              <a:spcAft>
                <a:spcPts val="0"/>
              </a:spcAft>
              <a:buClr>
                <a:srgbClr val="000000"/>
              </a:buClr>
              <a:buSzPts val="3000"/>
              <a:buNone/>
              <a:defRPr sz="3000">
                <a:solidFill>
                  <a:srgbClr val="000000"/>
                </a:solidFill>
              </a:defRPr>
            </a:lvl7pPr>
            <a:lvl8pPr lvl="7" algn="ctr">
              <a:spcBef>
                <a:spcPts val="0"/>
              </a:spcBef>
              <a:spcAft>
                <a:spcPts val="0"/>
              </a:spcAft>
              <a:buClr>
                <a:srgbClr val="000000"/>
              </a:buClr>
              <a:buSzPts val="3000"/>
              <a:buNone/>
              <a:defRPr sz="3000">
                <a:solidFill>
                  <a:srgbClr val="000000"/>
                </a:solidFill>
              </a:defRPr>
            </a:lvl8pPr>
            <a:lvl9pPr lvl="8" algn="ctr">
              <a:spcBef>
                <a:spcPts val="0"/>
              </a:spcBef>
              <a:spcAft>
                <a:spcPts val="0"/>
              </a:spcAft>
              <a:buClr>
                <a:srgbClr val="000000"/>
              </a:buClr>
              <a:buSzPts val="3000"/>
              <a:buNone/>
              <a:defRPr sz="3000">
                <a:solidFill>
                  <a:srgbClr val="000000"/>
                </a:solidFill>
              </a:defRPr>
            </a:lvl9pPr>
          </a:lstStyle>
          <a:p/>
        </p:txBody>
      </p:sp>
      <p:grpSp>
        <p:nvGrpSpPr>
          <p:cNvPr id="51" name="Google Shape;51;p3"/>
          <p:cNvGrpSpPr/>
          <p:nvPr/>
        </p:nvGrpSpPr>
        <p:grpSpPr>
          <a:xfrm rot="-5400000">
            <a:off x="7456019" y="290004"/>
            <a:ext cx="1223732" cy="2152215"/>
            <a:chOff x="4395788" y="4144963"/>
            <a:chExt cx="1058775" cy="1862100"/>
          </a:xfrm>
        </p:grpSpPr>
        <p:sp>
          <p:nvSpPr>
            <p:cNvPr id="52" name="Google Shape;52;p3"/>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3"/>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3"/>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 name="Google Shape;55;p3"/>
          <p:cNvGrpSpPr/>
          <p:nvPr/>
        </p:nvGrpSpPr>
        <p:grpSpPr>
          <a:xfrm rot="-5400000">
            <a:off x="721039" y="2564836"/>
            <a:ext cx="1106346" cy="2548423"/>
            <a:chOff x="3357563" y="850900"/>
            <a:chExt cx="957212" cy="2204900"/>
          </a:xfrm>
        </p:grpSpPr>
        <p:sp>
          <p:nvSpPr>
            <p:cNvPr id="56" name="Google Shape;56;p3"/>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3"/>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3"/>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59" name="Shape 59"/>
        <p:cNvGrpSpPr/>
        <p:nvPr/>
      </p:nvGrpSpPr>
      <p:grpSpPr>
        <a:xfrm>
          <a:off x="0" y="0"/>
          <a:ext cx="0" cy="0"/>
          <a:chOff x="0" y="0"/>
          <a:chExt cx="0" cy="0"/>
        </a:xfrm>
      </p:grpSpPr>
      <p:sp>
        <p:nvSpPr>
          <p:cNvPr id="60" name="Google Shape;60;p4"/>
          <p:cNvSpPr/>
          <p:nvPr/>
        </p:nvSpPr>
        <p:spPr>
          <a:xfrm>
            <a:off x="2454800" y="0"/>
            <a:ext cx="42345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5400000">
            <a:off x="4403950" y="4519950"/>
            <a:ext cx="336000" cy="91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txBox="1"/>
          <p:nvPr>
            <p:ph idx="1" type="body"/>
          </p:nvPr>
        </p:nvSpPr>
        <p:spPr>
          <a:xfrm>
            <a:off x="2848484" y="825425"/>
            <a:ext cx="3447000" cy="34926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91425" lIns="91425" spcFirstLastPara="1" rIns="91425" wrap="square" tIns="91425">
            <a:noAutofit/>
          </a:bodyPr>
          <a:lstStyle>
            <a:lvl1pPr indent="-381000" lvl="0" marL="457200" algn="ctr">
              <a:lnSpc>
                <a:spcPct val="115000"/>
              </a:lnSpc>
              <a:spcBef>
                <a:spcPts val="600"/>
              </a:spcBef>
              <a:spcAft>
                <a:spcPts val="0"/>
              </a:spcAft>
              <a:buSzPts val="2400"/>
              <a:buChar char="▹"/>
              <a:defRPr i="1"/>
            </a:lvl1pPr>
            <a:lvl2pPr indent="-381000" lvl="1" marL="914400" algn="ctr">
              <a:lnSpc>
                <a:spcPct val="115000"/>
              </a:lnSpc>
              <a:spcBef>
                <a:spcPts val="0"/>
              </a:spcBef>
              <a:spcAft>
                <a:spcPts val="0"/>
              </a:spcAft>
              <a:buSzPts val="2400"/>
              <a:buChar char="￭"/>
              <a:defRPr i="1"/>
            </a:lvl2pPr>
            <a:lvl3pPr indent="-381000" lvl="2" marL="1371600" algn="ctr">
              <a:lnSpc>
                <a:spcPct val="115000"/>
              </a:lnSpc>
              <a:spcBef>
                <a:spcPts val="0"/>
              </a:spcBef>
              <a:spcAft>
                <a:spcPts val="0"/>
              </a:spcAft>
              <a:buSzPts val="2400"/>
              <a:buChar char="⬝"/>
              <a:defRPr i="1"/>
            </a:lvl3pPr>
            <a:lvl4pPr indent="-381000" lvl="3" marL="1828800" algn="ctr">
              <a:lnSpc>
                <a:spcPct val="115000"/>
              </a:lnSpc>
              <a:spcBef>
                <a:spcPts val="0"/>
              </a:spcBef>
              <a:spcAft>
                <a:spcPts val="0"/>
              </a:spcAft>
              <a:buSzPts val="2400"/>
              <a:buChar char="●"/>
              <a:defRPr i="1"/>
            </a:lvl4pPr>
            <a:lvl5pPr indent="-381000" lvl="4" marL="2286000" algn="ctr">
              <a:lnSpc>
                <a:spcPct val="115000"/>
              </a:lnSpc>
              <a:spcBef>
                <a:spcPts val="0"/>
              </a:spcBef>
              <a:spcAft>
                <a:spcPts val="0"/>
              </a:spcAft>
              <a:buSzPts val="2400"/>
              <a:buChar char="○"/>
              <a:defRPr i="1"/>
            </a:lvl5pPr>
            <a:lvl6pPr indent="-381000" lvl="5" marL="2743200" algn="ctr">
              <a:lnSpc>
                <a:spcPct val="115000"/>
              </a:lnSpc>
              <a:spcBef>
                <a:spcPts val="0"/>
              </a:spcBef>
              <a:spcAft>
                <a:spcPts val="0"/>
              </a:spcAft>
              <a:buSzPts val="2400"/>
              <a:buChar char="■"/>
              <a:defRPr i="1"/>
            </a:lvl6pPr>
            <a:lvl7pPr indent="-381000" lvl="6" marL="3200400" algn="ctr">
              <a:lnSpc>
                <a:spcPct val="115000"/>
              </a:lnSpc>
              <a:spcBef>
                <a:spcPts val="0"/>
              </a:spcBef>
              <a:spcAft>
                <a:spcPts val="0"/>
              </a:spcAft>
              <a:buSzPts val="2400"/>
              <a:buChar char="●"/>
              <a:defRPr i="1"/>
            </a:lvl7pPr>
            <a:lvl8pPr indent="-381000" lvl="7" marL="3657600" algn="ctr">
              <a:lnSpc>
                <a:spcPct val="115000"/>
              </a:lnSpc>
              <a:spcBef>
                <a:spcPts val="0"/>
              </a:spcBef>
              <a:spcAft>
                <a:spcPts val="0"/>
              </a:spcAft>
              <a:buSzPts val="2400"/>
              <a:buChar char="○"/>
              <a:defRPr i="1"/>
            </a:lvl8pPr>
            <a:lvl9pPr indent="-381000" lvl="8" marL="4114800" algn="ctr">
              <a:lnSpc>
                <a:spcPct val="115000"/>
              </a:lnSpc>
              <a:spcBef>
                <a:spcPts val="0"/>
              </a:spcBef>
              <a:spcAft>
                <a:spcPts val="0"/>
              </a:spcAft>
              <a:buSzPts val="2400"/>
              <a:buChar char="■"/>
              <a:defRPr i="1"/>
            </a:lvl9pPr>
          </a:lstStyle>
          <a:p/>
        </p:txBody>
      </p:sp>
      <p:sp>
        <p:nvSpPr>
          <p:cNvPr id="63" name="Google Shape;63;p4"/>
          <p:cNvSpPr txBox="1"/>
          <p:nvPr/>
        </p:nvSpPr>
        <p:spPr>
          <a:xfrm>
            <a:off x="3593400" y="19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A5B0FE"/>
                </a:solidFill>
                <a:latin typeface="Work Sans"/>
                <a:ea typeface="Work Sans"/>
                <a:cs typeface="Work Sans"/>
                <a:sym typeface="Work Sans"/>
              </a:rPr>
              <a:t>“</a:t>
            </a:r>
            <a:endParaRPr b="1" sz="7200">
              <a:solidFill>
                <a:srgbClr val="A5B0FE"/>
              </a:solidFill>
              <a:latin typeface="Work Sans"/>
              <a:ea typeface="Work Sans"/>
              <a:cs typeface="Work Sans"/>
              <a:sym typeface="Work Sans"/>
            </a:endParaRPr>
          </a:p>
        </p:txBody>
      </p:sp>
      <p:sp>
        <p:nvSpPr>
          <p:cNvPr id="64" name="Google Shape;64;p4"/>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65" name="Google Shape;65;p4"/>
          <p:cNvGrpSpPr/>
          <p:nvPr/>
        </p:nvGrpSpPr>
        <p:grpSpPr>
          <a:xfrm>
            <a:off x="6876950" y="3340125"/>
            <a:ext cx="2267050" cy="1803375"/>
            <a:chOff x="9925050" y="4203700"/>
            <a:chExt cx="2267050" cy="1803375"/>
          </a:xfrm>
        </p:grpSpPr>
        <p:sp>
          <p:nvSpPr>
            <p:cNvPr id="66" name="Google Shape;66;p4"/>
            <p:cNvSpPr/>
            <p:nvPr/>
          </p:nvSpPr>
          <p:spPr>
            <a:xfrm>
              <a:off x="11336338" y="4922838"/>
              <a:ext cx="139800" cy="119100"/>
            </a:xfrm>
            <a:custGeom>
              <a:rect b="b" l="l" r="r" t="t"/>
              <a:pathLst>
                <a:path extrusionOk="0" h="120000" w="12000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rect b="b" l="l" r="r" t="t"/>
              <a:pathLst>
                <a:path extrusionOk="0" h="120000" w="12000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rect b="b" l="l" r="r" t="t"/>
              <a:pathLst>
                <a:path extrusionOk="0" h="120000" w="12000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rect b="b" l="l" r="r" t="t"/>
              <a:pathLst>
                <a:path extrusionOk="0" h="120000" w="12000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rect b="b" l="l" r="r" t="t"/>
              <a:pathLst>
                <a:path extrusionOk="0" h="120000" w="12000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rect b="b" l="l" r="r" t="t"/>
              <a:pathLst>
                <a:path extrusionOk="0" h="120000" w="12000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rect b="b" l="l" r="r" t="t"/>
              <a:pathLst>
                <a:path extrusionOk="0" h="120000" w="12000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rect b="b" l="l" r="r" t="t"/>
              <a:pathLst>
                <a:path extrusionOk="0" h="120000" w="12000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rect b="b" l="l" r="r" t="t"/>
              <a:pathLst>
                <a:path extrusionOk="0" h="120000" w="12000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rect b="b" l="l" r="r" t="t"/>
              <a:pathLst>
                <a:path extrusionOk="0" h="120000" w="12000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rect b="b" l="l" r="r" t="t"/>
              <a:pathLst>
                <a:path extrusionOk="0" h="120000" w="12000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rect b="b" l="l" r="r" t="t"/>
              <a:pathLst>
                <a:path extrusionOk="0" h="120000" w="12000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 name="Google Shape;78;p4"/>
          <p:cNvGrpSpPr/>
          <p:nvPr/>
        </p:nvGrpSpPr>
        <p:grpSpPr>
          <a:xfrm>
            <a:off x="0" y="0"/>
            <a:ext cx="2266938" cy="1754200"/>
            <a:chOff x="9598025" y="882650"/>
            <a:chExt cx="2266938" cy="1754200"/>
          </a:xfrm>
        </p:grpSpPr>
        <p:sp>
          <p:nvSpPr>
            <p:cNvPr id="79" name="Google Shape;79;p4"/>
            <p:cNvSpPr/>
            <p:nvPr/>
          </p:nvSpPr>
          <p:spPr>
            <a:xfrm>
              <a:off x="10239375" y="1881188"/>
              <a:ext cx="139800" cy="90600"/>
            </a:xfrm>
            <a:custGeom>
              <a:rect b="b" l="l" r="r" t="t"/>
              <a:pathLst>
                <a:path extrusionOk="0" h="120000" w="12000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rect b="b" l="l" r="r" t="t"/>
              <a:pathLst>
                <a:path extrusionOk="0" h="120000" w="12000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rect b="b" l="l" r="r" t="t"/>
              <a:pathLst>
                <a:path extrusionOk="0" h="120000" w="12000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rect b="b" l="l" r="r" t="t"/>
              <a:pathLst>
                <a:path extrusionOk="0" h="120000" w="12000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3" name="Shape 83"/>
        <p:cNvGrpSpPr/>
        <p:nvPr/>
      </p:nvGrpSpPr>
      <p:grpSpPr>
        <a:xfrm>
          <a:off x="0" y="0"/>
          <a:ext cx="0" cy="0"/>
          <a:chOff x="0" y="0"/>
          <a:chExt cx="0" cy="0"/>
        </a:xfrm>
      </p:grpSpPr>
      <p:sp>
        <p:nvSpPr>
          <p:cNvPr id="84" name="Google Shape;84;p5"/>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5"/>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 name="Google Shape;88;p5"/>
          <p:cNvSpPr txBox="1"/>
          <p:nvPr>
            <p:ph idx="1" type="body"/>
          </p:nvPr>
        </p:nvSpPr>
        <p:spPr>
          <a:xfrm>
            <a:off x="457200" y="1657350"/>
            <a:ext cx="5138700" cy="3180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89" name="Google Shape;89;p5"/>
          <p:cNvGrpSpPr/>
          <p:nvPr/>
        </p:nvGrpSpPr>
        <p:grpSpPr>
          <a:xfrm>
            <a:off x="6422240" y="-62"/>
            <a:ext cx="1652475" cy="2270250"/>
            <a:chOff x="0" y="855663"/>
            <a:chExt cx="1652475" cy="2270250"/>
          </a:xfrm>
        </p:grpSpPr>
        <p:sp>
          <p:nvSpPr>
            <p:cNvPr id="90" name="Google Shape;90;p5"/>
            <p:cNvSpPr/>
            <p:nvPr/>
          </p:nvSpPr>
          <p:spPr>
            <a:xfrm>
              <a:off x="277813" y="2616200"/>
              <a:ext cx="230100" cy="20700"/>
            </a:xfrm>
            <a:custGeom>
              <a:rect b="b" l="l" r="r" t="t"/>
              <a:pathLst>
                <a:path extrusionOk="0" h="120000" w="12000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rect b="b" l="l" r="r" t="t"/>
              <a:pathLst>
                <a:path extrusionOk="0" h="120000" w="12000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rect b="b" l="l" r="r" t="t"/>
              <a:pathLst>
                <a:path extrusionOk="0" h="120000" w="12000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rect b="b" l="l" r="r" t="t"/>
              <a:pathLst>
                <a:path extrusionOk="0" h="120000" w="12000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rect b="b" l="l" r="r" t="t"/>
              <a:pathLst>
                <a:path extrusionOk="0" h="120000" w="12000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rect b="b" l="l" r="r" t="t"/>
              <a:pathLst>
                <a:path extrusionOk="0" h="120000" w="12000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rect b="b" l="l" r="r" t="t"/>
              <a:pathLst>
                <a:path extrusionOk="0" h="120000" w="12000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 name="Google Shape;99;p5"/>
          <p:cNvGrpSpPr/>
          <p:nvPr/>
        </p:nvGrpSpPr>
        <p:grpSpPr>
          <a:xfrm>
            <a:off x="7106138" y="2674863"/>
            <a:ext cx="1551087" cy="2468625"/>
            <a:chOff x="715963" y="3538538"/>
            <a:chExt cx="1551087" cy="2468625"/>
          </a:xfrm>
        </p:grpSpPr>
        <p:sp>
          <p:nvSpPr>
            <p:cNvPr id="100" name="Google Shape;100;p5"/>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11" name="Shape 111"/>
        <p:cNvGrpSpPr/>
        <p:nvPr/>
      </p:nvGrpSpPr>
      <p:grpSpPr>
        <a:xfrm>
          <a:off x="0" y="0"/>
          <a:ext cx="0" cy="0"/>
          <a:chOff x="0" y="0"/>
          <a:chExt cx="0" cy="0"/>
        </a:xfrm>
      </p:grpSpPr>
      <p:sp>
        <p:nvSpPr>
          <p:cNvPr id="112" name="Google Shape;112;p6"/>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5" name="Google Shape;115;p6"/>
          <p:cNvSpPr txBox="1"/>
          <p:nvPr>
            <p:ph idx="1" type="body"/>
          </p:nvPr>
        </p:nvSpPr>
        <p:spPr>
          <a:xfrm>
            <a:off x="457200"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6" name="Google Shape;116;p6"/>
          <p:cNvSpPr txBox="1"/>
          <p:nvPr>
            <p:ph idx="2" type="body"/>
          </p:nvPr>
        </p:nvSpPr>
        <p:spPr>
          <a:xfrm>
            <a:off x="3101652" y="1672300"/>
            <a:ext cx="2494200" cy="31551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7" name="Google Shape;117;p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18" name="Google Shape;118;p6"/>
          <p:cNvGrpSpPr/>
          <p:nvPr/>
        </p:nvGrpSpPr>
        <p:grpSpPr>
          <a:xfrm>
            <a:off x="6489150" y="0"/>
            <a:ext cx="1882725" cy="2446200"/>
            <a:chOff x="3357563" y="850900"/>
            <a:chExt cx="1882725" cy="2446200"/>
          </a:xfrm>
        </p:grpSpPr>
        <p:sp>
          <p:nvSpPr>
            <p:cNvPr id="119" name="Google Shape;119;p6"/>
            <p:cNvSpPr/>
            <p:nvPr/>
          </p:nvSpPr>
          <p:spPr>
            <a:xfrm>
              <a:off x="3833813" y="2476500"/>
              <a:ext cx="27000" cy="27000"/>
            </a:xfrm>
            <a:custGeom>
              <a:rect b="b" l="l" r="r" t="t"/>
              <a:pathLst>
                <a:path extrusionOk="0" h="120000" w="120000">
                  <a:moveTo>
                    <a:pt x="98823" y="0"/>
                  </a:moveTo>
                  <a:lnTo>
                    <a:pt x="0" y="0"/>
                  </a:lnTo>
                  <a:lnTo>
                    <a:pt x="0" y="120000"/>
                  </a:lnTo>
                  <a:lnTo>
                    <a:pt x="120000" y="120000"/>
                  </a:lnTo>
                  <a:lnTo>
                    <a:pt x="9882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rect b="b" l="l" r="r" t="t"/>
              <a:pathLst>
                <a:path extrusionOk="0" h="120000" w="12000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rect b="b" l="l" r="r" t="t"/>
              <a:pathLst>
                <a:path extrusionOk="0" h="120000" w="12000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rect b="b" l="l" r="r" t="t"/>
              <a:pathLst>
                <a:path extrusionOk="0" h="120000" w="12000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rect b="b" l="l" r="r" t="t"/>
              <a:pathLst>
                <a:path extrusionOk="0" h="120000" w="12000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rect b="b" l="l" r="r" t="t"/>
              <a:pathLst>
                <a:path extrusionOk="0" h="120000" w="12000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rect b="b" l="l" r="r" t="t"/>
              <a:pathLst>
                <a:path extrusionOk="0" h="120000" w="12000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rect b="b" l="l" r="r" t="t"/>
              <a:pathLst>
                <a:path extrusionOk="0" h="120000" w="12000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rect b="b" l="l" r="r" t="t"/>
              <a:pathLst>
                <a:path extrusionOk="0" h="120000" w="12000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rect b="b" l="l" r="r" t="t"/>
              <a:pathLst>
                <a:path extrusionOk="0" h="120000" w="12000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rect b="b" l="l" r="r" t="t"/>
              <a:pathLst>
                <a:path extrusionOk="0" h="120000" w="12000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rect b="b" l="l" r="r" t="t"/>
              <a:pathLst>
                <a:path extrusionOk="0" h="120000" w="12000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rect b="b" l="l" r="r" t="t"/>
              <a:pathLst>
                <a:path extrusionOk="0" h="120000" w="12000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 name="Google Shape;132;p6"/>
          <p:cNvGrpSpPr/>
          <p:nvPr/>
        </p:nvGrpSpPr>
        <p:grpSpPr>
          <a:xfrm>
            <a:off x="6488950" y="3281388"/>
            <a:ext cx="2149388" cy="1862100"/>
            <a:chOff x="3305175" y="4144963"/>
            <a:chExt cx="2149388" cy="1862100"/>
          </a:xfrm>
        </p:grpSpPr>
        <p:sp>
          <p:nvSpPr>
            <p:cNvPr id="133" name="Google Shape;133;p6"/>
            <p:cNvSpPr/>
            <p:nvPr/>
          </p:nvSpPr>
          <p:spPr>
            <a:xfrm>
              <a:off x="5224463" y="4338638"/>
              <a:ext cx="230100" cy="155700"/>
            </a:xfrm>
            <a:custGeom>
              <a:rect b="b" l="l" r="r" t="t"/>
              <a:pathLst>
                <a:path extrusionOk="0" h="120000" w="12000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rect b="b" l="l" r="r" t="t"/>
              <a:pathLst>
                <a:path extrusionOk="0" h="120000" w="12000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rect b="b" l="l" r="r" t="t"/>
              <a:pathLst>
                <a:path extrusionOk="0" h="120000" w="12000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rect b="b" l="l" r="r" t="t"/>
              <a:pathLst>
                <a:path extrusionOk="0" h="120000" w="12000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rect b="b" l="l" r="r" t="t"/>
              <a:pathLst>
                <a:path extrusionOk="0" h="120000" w="12000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2" name="Shape 142"/>
        <p:cNvGrpSpPr/>
        <p:nvPr/>
      </p:nvGrpSpPr>
      <p:grpSpPr>
        <a:xfrm>
          <a:off x="0" y="0"/>
          <a:ext cx="0" cy="0"/>
          <a:chOff x="0" y="0"/>
          <a:chExt cx="0" cy="0"/>
        </a:xfrm>
      </p:grpSpPr>
      <p:sp>
        <p:nvSpPr>
          <p:cNvPr id="143" name="Google Shape;143;p7"/>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6" name="Google Shape;146;p7"/>
          <p:cNvSpPr txBox="1"/>
          <p:nvPr>
            <p:ph idx="1" type="body"/>
          </p:nvPr>
        </p:nvSpPr>
        <p:spPr>
          <a:xfrm>
            <a:off x="457200" y="1661575"/>
            <a:ext cx="1656300" cy="30552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7" name="Google Shape;147;p7"/>
          <p:cNvSpPr txBox="1"/>
          <p:nvPr>
            <p:ph idx="2" type="body"/>
          </p:nvPr>
        </p:nvSpPr>
        <p:spPr>
          <a:xfrm>
            <a:off x="2198350" y="1661575"/>
            <a:ext cx="1656300" cy="30552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8" name="Google Shape;148;p7"/>
          <p:cNvSpPr txBox="1"/>
          <p:nvPr>
            <p:ph idx="3" type="body"/>
          </p:nvPr>
        </p:nvSpPr>
        <p:spPr>
          <a:xfrm>
            <a:off x="3939500" y="1661575"/>
            <a:ext cx="1656300" cy="3055200"/>
          </a:xfrm>
          <a:prstGeom prst="rect">
            <a:avLst/>
          </a:prstGeom>
        </p:spPr>
        <p:txBody>
          <a:bodyPr anchorCtr="0" anchor="t" bIns="91425" lIns="91425" spcFirstLastPara="1" rIns="91425" wrap="square" tIns="91425">
            <a:noAutofit/>
          </a:bodyPr>
          <a:lstStyle>
            <a:lvl1pPr indent="-304800" lvl="0" marL="457200">
              <a:spcBef>
                <a:spcPts val="60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50" name="Google Shape;150;p7"/>
          <p:cNvGrpSpPr/>
          <p:nvPr/>
        </p:nvGrpSpPr>
        <p:grpSpPr>
          <a:xfrm>
            <a:off x="6405913" y="-12"/>
            <a:ext cx="2347900" cy="2270150"/>
            <a:chOff x="6545263" y="855663"/>
            <a:chExt cx="2347900" cy="2270150"/>
          </a:xfrm>
        </p:grpSpPr>
        <p:sp>
          <p:nvSpPr>
            <p:cNvPr id="151" name="Google Shape;151;p7"/>
            <p:cNvSpPr/>
            <p:nvPr/>
          </p:nvSpPr>
          <p:spPr>
            <a:xfrm>
              <a:off x="6913563" y="25352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rect b="b" l="l" r="r" t="t"/>
              <a:pathLst>
                <a:path extrusionOk="0" h="120000" w="12000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rect b="b" l="l" r="r" t="t"/>
              <a:pathLst>
                <a:path extrusionOk="0" h="120000" w="12000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rect b="b" l="l" r="r" t="t"/>
              <a:pathLst>
                <a:path extrusionOk="0" h="120000" w="12000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rect b="b" l="l" r="r" t="t"/>
              <a:pathLst>
                <a:path extrusionOk="0" h="120000" w="12000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rect b="b" l="l" r="r" t="t"/>
              <a:pathLst>
                <a:path extrusionOk="0" h="120000" w="12000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rect b="b" l="l" r="r" t="t"/>
              <a:pathLst>
                <a:path extrusionOk="0" h="120000" w="12000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rect b="b" l="l" r="r" t="t"/>
              <a:pathLst>
                <a:path extrusionOk="0" h="120000" w="12000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rect b="b" l="l" r="r" t="t"/>
              <a:pathLst>
                <a:path extrusionOk="0" h="120000" w="12000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rect b="b" l="l" r="r" t="t"/>
              <a:pathLst>
                <a:path extrusionOk="0" h="120000" w="12000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rect b="b" l="l" r="r" t="t"/>
              <a:pathLst>
                <a:path extrusionOk="0" h="120000" w="12000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rect b="b" l="l" r="r" t="t"/>
              <a:pathLst>
                <a:path extrusionOk="0" h="120000" w="12000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rect b="b" l="l" r="r" t="t"/>
              <a:pathLst>
                <a:path extrusionOk="0" h="120000" w="12000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 name="Google Shape;164;p7"/>
          <p:cNvGrpSpPr/>
          <p:nvPr/>
        </p:nvGrpSpPr>
        <p:grpSpPr>
          <a:xfrm>
            <a:off x="6707938" y="2948000"/>
            <a:ext cx="1732075" cy="2195488"/>
            <a:chOff x="6662738" y="3806825"/>
            <a:chExt cx="1732075" cy="2195488"/>
          </a:xfrm>
        </p:grpSpPr>
        <p:sp>
          <p:nvSpPr>
            <p:cNvPr id="165" name="Google Shape;165;p7"/>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3" name="Shape 183"/>
        <p:cNvGrpSpPr/>
        <p:nvPr/>
      </p:nvGrpSpPr>
      <p:grpSpPr>
        <a:xfrm>
          <a:off x="0" y="0"/>
          <a:ext cx="0" cy="0"/>
          <a:chOff x="0" y="0"/>
          <a:chExt cx="0" cy="0"/>
        </a:xfrm>
      </p:grpSpPr>
      <p:sp>
        <p:nvSpPr>
          <p:cNvPr id="184" name="Google Shape;184;p8"/>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txBox="1"/>
          <p:nvPr>
            <p:ph type="title"/>
          </p:nvPr>
        </p:nvSpPr>
        <p:spPr>
          <a:xfrm>
            <a:off x="457200" y="586975"/>
            <a:ext cx="5138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7" name="Google Shape;187;p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grpSp>
        <p:nvGrpSpPr>
          <p:cNvPr id="188" name="Google Shape;188;p8"/>
          <p:cNvGrpSpPr/>
          <p:nvPr/>
        </p:nvGrpSpPr>
        <p:grpSpPr>
          <a:xfrm>
            <a:off x="6707938" y="2948000"/>
            <a:ext cx="1732075" cy="2195488"/>
            <a:chOff x="6662738" y="3806825"/>
            <a:chExt cx="1732075" cy="2195488"/>
          </a:xfrm>
        </p:grpSpPr>
        <p:sp>
          <p:nvSpPr>
            <p:cNvPr id="189" name="Google Shape;189;p8"/>
            <p:cNvSpPr/>
            <p:nvPr/>
          </p:nvSpPr>
          <p:spPr>
            <a:xfrm>
              <a:off x="7839075" y="4194175"/>
              <a:ext cx="74700" cy="52500"/>
            </a:xfrm>
            <a:custGeom>
              <a:rect b="b" l="l" r="r" t="t"/>
              <a:pathLst>
                <a:path extrusionOk="0" h="120000" w="12000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rect b="b" l="l" r="r" t="t"/>
              <a:pathLst>
                <a:path extrusionOk="0" h="120000" w="12000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rect b="b" l="l" r="r" t="t"/>
              <a:pathLst>
                <a:path extrusionOk="0" h="120000" w="12000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rect b="b" l="l" r="r" t="t"/>
              <a:pathLst>
                <a:path extrusionOk="0" h="120000" w="12000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rect b="b" l="l" r="r" t="t"/>
              <a:pathLst>
                <a:path extrusionOk="0" h="120000" w="12000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rect b="b" l="l" r="r" t="t"/>
              <a:pathLst>
                <a:path extrusionOk="0" h="120000" w="12000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rect b="b" l="l" r="r" t="t"/>
              <a:pathLst>
                <a:path extrusionOk="0" h="120000" w="12000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rect b="b" l="l" r="r" t="t"/>
              <a:pathLst>
                <a:path extrusionOk="0" h="120000" w="12000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rect b="b" l="l" r="r" t="t"/>
              <a:pathLst>
                <a:path extrusionOk="0" h="120000" w="12000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rect b="b" l="l" r="r" t="t"/>
              <a:pathLst>
                <a:path extrusionOk="0" h="120000" w="12000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rect b="b" l="l" r="r" t="t"/>
              <a:pathLst>
                <a:path extrusionOk="0" h="120000" w="12000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rect b="b" l="l" r="r" t="t"/>
              <a:pathLst>
                <a:path extrusionOk="0" h="120000" w="12000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rect b="b" l="l" r="r" t="t"/>
              <a:pathLst>
                <a:path extrusionOk="0" h="120000" w="12000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rect b="b" l="l" r="r" t="t"/>
              <a:pathLst>
                <a:path extrusionOk="0" h="120000" w="12000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rect b="b" l="l" r="r" t="t"/>
              <a:pathLst>
                <a:path extrusionOk="0" h="120000" w="12000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rect b="b" l="l" r="r" t="t"/>
              <a:pathLst>
                <a:path extrusionOk="0" h="120000" w="12000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rect b="b" l="l" r="r" t="t"/>
              <a:pathLst>
                <a:path extrusionOk="0" h="120000" w="12000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7" name="Google Shape;207;p8"/>
          <p:cNvGrpSpPr/>
          <p:nvPr/>
        </p:nvGrpSpPr>
        <p:grpSpPr>
          <a:xfrm rot="10800000">
            <a:off x="6518888" y="-12"/>
            <a:ext cx="1551087" cy="2468625"/>
            <a:chOff x="715963" y="3538538"/>
            <a:chExt cx="1551087" cy="2468625"/>
          </a:xfrm>
        </p:grpSpPr>
        <p:sp>
          <p:nvSpPr>
            <p:cNvPr id="208" name="Google Shape;208;p8"/>
            <p:cNvSpPr/>
            <p:nvPr/>
          </p:nvSpPr>
          <p:spPr>
            <a:xfrm>
              <a:off x="785813" y="4429125"/>
              <a:ext cx="15900" cy="33300"/>
            </a:xfrm>
            <a:custGeom>
              <a:rect b="b" l="l" r="r" t="t"/>
              <a:pathLst>
                <a:path extrusionOk="0" h="120000" w="12000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rect b="b" l="l" r="r" t="t"/>
              <a:pathLst>
                <a:path extrusionOk="0" h="120000" w="12000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rect b="b" l="l" r="r" t="t"/>
              <a:pathLst>
                <a:path extrusionOk="0" h="120000" w="12000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rect b="b" l="l" r="r" t="t"/>
              <a:pathLst>
                <a:path extrusionOk="0" h="120000" w="12000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rect b="b" l="l" r="r" t="t"/>
              <a:pathLst>
                <a:path extrusionOk="0" h="120000" w="12000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rect b="b" l="l" r="r" t="t"/>
              <a:pathLst>
                <a:path extrusionOk="0" h="120000" w="12000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rect b="b" l="l" r="r" t="t"/>
              <a:pathLst>
                <a:path extrusionOk="0" h="120000" w="12000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rect b="b" l="l" r="r" t="t"/>
              <a:pathLst>
                <a:path extrusionOk="0" h="120000" w="12000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rect b="b" l="l" r="r" t="t"/>
              <a:pathLst>
                <a:path extrusionOk="0" h="120000" w="12000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rect b="b" l="l" r="r" t="t"/>
              <a:pathLst>
                <a:path extrusionOk="0" h="120000" w="12000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9" name="Shape 219"/>
        <p:cNvGrpSpPr/>
        <p:nvPr/>
      </p:nvGrpSpPr>
      <p:grpSpPr>
        <a:xfrm>
          <a:off x="0" y="0"/>
          <a:ext cx="0" cy="0"/>
          <a:chOff x="0" y="0"/>
          <a:chExt cx="0" cy="0"/>
        </a:xfrm>
      </p:grpSpPr>
      <p:sp>
        <p:nvSpPr>
          <p:cNvPr id="220" name="Google Shape;220;p9"/>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0" y="0"/>
            <a:ext cx="6096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txBox="1"/>
          <p:nvPr>
            <p:ph idx="1" type="body"/>
          </p:nvPr>
        </p:nvSpPr>
        <p:spPr>
          <a:xfrm>
            <a:off x="6390750" y="439500"/>
            <a:ext cx="2122500" cy="4264200"/>
          </a:xfrm>
          <a:prstGeom prst="rect">
            <a:avLst/>
          </a:prstGeom>
        </p:spPr>
        <p:txBody>
          <a:bodyPr anchorCtr="0" anchor="ctr" bIns="91425" lIns="91425" spcFirstLastPara="1" rIns="91425" wrap="square" tIns="91425">
            <a:noAutofit/>
          </a:bodyPr>
          <a:lstStyle>
            <a:lvl1pPr indent="-228600" lvl="0" marL="457200">
              <a:spcBef>
                <a:spcPts val="360"/>
              </a:spcBef>
              <a:spcAft>
                <a:spcPts val="0"/>
              </a:spcAft>
              <a:buClr>
                <a:srgbClr val="FFFFFF"/>
              </a:buClr>
              <a:buSzPts val="1800"/>
              <a:buNone/>
              <a:defRPr sz="1800">
                <a:solidFill>
                  <a:srgbClr val="FFFFFF"/>
                </a:solidFill>
              </a:defRPr>
            </a:lvl1pPr>
          </a:lstStyle>
          <a:p/>
        </p:txBody>
      </p:sp>
      <p:sp>
        <p:nvSpPr>
          <p:cNvPr id="223" name="Google Shape;223;p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type="blank">
  <p:cSld name="BLANK">
    <p:spTree>
      <p:nvGrpSpPr>
        <p:cNvPr id="224" name="Shape 224"/>
        <p:cNvGrpSpPr/>
        <p:nvPr/>
      </p:nvGrpSpPr>
      <p:grpSpPr>
        <a:xfrm>
          <a:off x="0" y="0"/>
          <a:ext cx="0" cy="0"/>
          <a:chOff x="0" y="0"/>
          <a:chExt cx="0" cy="0"/>
        </a:xfrm>
      </p:grpSpPr>
      <p:sp>
        <p:nvSpPr>
          <p:cNvPr id="225" name="Google Shape;225;p10"/>
          <p:cNvSpPr/>
          <p:nvPr/>
        </p:nvSpPr>
        <p:spPr>
          <a:xfrm>
            <a:off x="8808000" y="2208279"/>
            <a:ext cx="336000" cy="727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0" y="0"/>
            <a:ext cx="4566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586975"/>
            <a:ext cx="5138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1pPr>
            <a:lvl2pPr lvl="1">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2pPr>
            <a:lvl3pPr lvl="2">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3pPr>
            <a:lvl4pPr lvl="3">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4pPr>
            <a:lvl5pPr lvl="4">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5pPr>
            <a:lvl6pPr lvl="5">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6pPr>
            <a:lvl7pPr lvl="6">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7pPr>
            <a:lvl8pPr lvl="7">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8pPr>
            <a:lvl9pPr lvl="8">
              <a:spcBef>
                <a:spcPts val="0"/>
              </a:spcBef>
              <a:spcAft>
                <a:spcPts val="0"/>
              </a:spcAft>
              <a:buClr>
                <a:schemeClr val="accent1"/>
              </a:buClr>
              <a:buSzPts val="3000"/>
              <a:buFont typeface="Miriam Libre"/>
              <a:buNone/>
              <a:defRPr sz="3000">
                <a:solidFill>
                  <a:schemeClr val="accent1"/>
                </a:solidFill>
                <a:latin typeface="Miriam Libre"/>
                <a:ea typeface="Miriam Libre"/>
                <a:cs typeface="Miriam Libre"/>
                <a:sym typeface="Miriam Libre"/>
              </a:defRPr>
            </a:lvl9pPr>
          </a:lstStyle>
          <a:p/>
        </p:txBody>
      </p:sp>
      <p:sp>
        <p:nvSpPr>
          <p:cNvPr id="7" name="Google Shape;7;p1"/>
          <p:cNvSpPr txBox="1"/>
          <p:nvPr>
            <p:ph idx="1" type="body"/>
          </p:nvPr>
        </p:nvSpPr>
        <p:spPr>
          <a:xfrm>
            <a:off x="457200" y="1657350"/>
            <a:ext cx="5138700" cy="3180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indent="-381000" lvl="1" marL="9144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2pPr>
            <a:lvl3pPr indent="-381000" lvl="2" marL="1371600">
              <a:spcBef>
                <a:spcPts val="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3pPr>
            <a:lvl4pPr indent="-381000" lvl="3" marL="1828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indent="-381000" lvl="4" marL="22860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indent="-381000" lvl="5" marL="27432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indent="-381000" lvl="6" marL="32004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indent="-381000" lvl="7" marL="36576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indent="-381000" lvl="8" marL="4114800">
              <a:spcBef>
                <a:spcPts val="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808000" y="2208175"/>
            <a:ext cx="336000" cy="7272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lt1"/>
                </a:solidFill>
                <a:latin typeface="Barlow"/>
                <a:ea typeface="Barlow"/>
                <a:cs typeface="Barlow"/>
                <a:sym typeface="Barlow"/>
              </a:defRPr>
            </a:lvl1pPr>
            <a:lvl2pPr lvl="1" algn="ctr">
              <a:buNone/>
              <a:defRPr sz="1000">
                <a:solidFill>
                  <a:schemeClr val="lt1"/>
                </a:solidFill>
                <a:latin typeface="Barlow"/>
                <a:ea typeface="Barlow"/>
                <a:cs typeface="Barlow"/>
                <a:sym typeface="Barlow"/>
              </a:defRPr>
            </a:lvl2pPr>
            <a:lvl3pPr lvl="2" algn="ctr">
              <a:buNone/>
              <a:defRPr sz="1000">
                <a:solidFill>
                  <a:schemeClr val="lt1"/>
                </a:solidFill>
                <a:latin typeface="Barlow"/>
                <a:ea typeface="Barlow"/>
                <a:cs typeface="Barlow"/>
                <a:sym typeface="Barlow"/>
              </a:defRPr>
            </a:lvl3pPr>
            <a:lvl4pPr lvl="3" algn="ctr">
              <a:buNone/>
              <a:defRPr sz="1000">
                <a:solidFill>
                  <a:schemeClr val="lt1"/>
                </a:solidFill>
                <a:latin typeface="Barlow"/>
                <a:ea typeface="Barlow"/>
                <a:cs typeface="Barlow"/>
                <a:sym typeface="Barlow"/>
              </a:defRPr>
            </a:lvl4pPr>
            <a:lvl5pPr lvl="4" algn="ctr">
              <a:buNone/>
              <a:defRPr sz="1000">
                <a:solidFill>
                  <a:schemeClr val="lt1"/>
                </a:solidFill>
                <a:latin typeface="Barlow"/>
                <a:ea typeface="Barlow"/>
                <a:cs typeface="Barlow"/>
                <a:sym typeface="Barlow"/>
              </a:defRPr>
            </a:lvl5pPr>
            <a:lvl6pPr lvl="5" algn="ctr">
              <a:buNone/>
              <a:defRPr sz="1000">
                <a:solidFill>
                  <a:schemeClr val="lt1"/>
                </a:solidFill>
                <a:latin typeface="Barlow"/>
                <a:ea typeface="Barlow"/>
                <a:cs typeface="Barlow"/>
                <a:sym typeface="Barlow"/>
              </a:defRPr>
            </a:lvl6pPr>
            <a:lvl7pPr lvl="6" algn="ctr">
              <a:buNone/>
              <a:defRPr sz="1000">
                <a:solidFill>
                  <a:schemeClr val="lt1"/>
                </a:solidFill>
                <a:latin typeface="Barlow"/>
                <a:ea typeface="Barlow"/>
                <a:cs typeface="Barlow"/>
                <a:sym typeface="Barlow"/>
              </a:defRPr>
            </a:lvl7pPr>
            <a:lvl8pPr lvl="7" algn="ctr">
              <a:buNone/>
              <a:defRPr sz="1000">
                <a:solidFill>
                  <a:schemeClr val="lt1"/>
                </a:solidFill>
                <a:latin typeface="Barlow"/>
                <a:ea typeface="Barlow"/>
                <a:cs typeface="Barlow"/>
                <a:sym typeface="Barlow"/>
              </a:defRPr>
            </a:lvl8pPr>
            <a:lvl9pPr lvl="8" algn="ctr">
              <a:buNone/>
              <a:defRPr sz="1000">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0.jpg"/><Relationship Id="rId4" Type="http://schemas.openxmlformats.org/officeDocument/2006/relationships/image" Target="../media/image8.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comments" Target="../comments/comment1.xml"/><Relationship Id="rId4" Type="http://schemas.openxmlformats.org/officeDocument/2006/relationships/hyperlink" Target="https://doi.org/10.1109/CVPR.2016.26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3"/>
          <p:cNvSpPr txBox="1"/>
          <p:nvPr>
            <p:ph type="ctrTitle"/>
          </p:nvPr>
        </p:nvSpPr>
        <p:spPr>
          <a:xfrm>
            <a:off x="2122500" y="1497450"/>
            <a:ext cx="4899000" cy="2148600"/>
          </a:xfrm>
          <a:prstGeom prst="rect">
            <a:avLst/>
          </a:prstGeom>
        </p:spPr>
        <p:txBody>
          <a:bodyPr anchorCtr="0" anchor="ctr"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3000">
                <a:solidFill>
                  <a:srgbClr val="FFFFFF"/>
                </a:solidFill>
                <a:latin typeface="Times New Roman"/>
                <a:ea typeface="Times New Roman"/>
                <a:cs typeface="Times New Roman"/>
                <a:sym typeface="Times New Roman"/>
              </a:rPr>
              <a:t>Artistic Style Transfer Using Convolutional Neural Networks(CNN)</a:t>
            </a:r>
            <a:endParaRPr b="1" sz="3000">
              <a:solidFill>
                <a:srgbClr val="FFFFFF"/>
              </a:solidFill>
              <a:latin typeface="Times New Roman"/>
              <a:ea typeface="Times New Roman"/>
              <a:cs typeface="Times New Roman"/>
              <a:sym typeface="Times New Roman"/>
            </a:endParaRPr>
          </a:p>
          <a:p>
            <a:pPr indent="0" lvl="0" marL="0" rtl="0" algn="ctr">
              <a:spcBef>
                <a:spcPts val="4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2"/>
          <p:cNvSpPr txBox="1"/>
          <p:nvPr>
            <p:ph type="ctrTitle"/>
          </p:nvPr>
        </p:nvSpPr>
        <p:spPr>
          <a:xfrm>
            <a:off x="480900" y="402375"/>
            <a:ext cx="6303000" cy="75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lnSpc>
                <a:spcPct val="115000"/>
              </a:lnSpc>
              <a:spcBef>
                <a:spcPts val="1400"/>
              </a:spcBef>
              <a:spcAft>
                <a:spcPts val="400"/>
              </a:spcAft>
              <a:buNone/>
            </a:pPr>
            <a:r>
              <a:rPr b="1" lang="en" sz="3000">
                <a:solidFill>
                  <a:schemeClr val="lt1"/>
                </a:solidFill>
              </a:rPr>
              <a:t>Methodology and Algorithm</a:t>
            </a:r>
            <a:endParaRPr sz="3000">
              <a:solidFill>
                <a:schemeClr val="lt1"/>
              </a:solidFill>
            </a:endParaRPr>
          </a:p>
        </p:txBody>
      </p:sp>
      <p:sp>
        <p:nvSpPr>
          <p:cNvPr id="325" name="Google Shape;325;p22"/>
          <p:cNvSpPr txBox="1"/>
          <p:nvPr/>
        </p:nvSpPr>
        <p:spPr>
          <a:xfrm>
            <a:off x="2469100" y="1152375"/>
            <a:ext cx="4423800" cy="3726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Deep Image Representations</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Uses a pre-trained VGG network to extract hierarchical features.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Separates </a:t>
            </a:r>
            <a:r>
              <a:rPr b="1" lang="en" sz="1100">
                <a:solidFill>
                  <a:schemeClr val="dk1"/>
                </a:solidFill>
              </a:rPr>
              <a:t>content</a:t>
            </a:r>
            <a:r>
              <a:rPr lang="en" sz="1100">
                <a:solidFill>
                  <a:schemeClr val="dk1"/>
                </a:solidFill>
              </a:rPr>
              <a:t> and </a:t>
            </a:r>
            <a:r>
              <a:rPr b="1" lang="en" sz="1100">
                <a:solidFill>
                  <a:schemeClr val="dk1"/>
                </a:solidFill>
              </a:rPr>
              <a:t>style</a:t>
            </a:r>
            <a:r>
              <a:rPr lang="en" sz="1100">
                <a:solidFill>
                  <a:schemeClr val="dk1"/>
                </a:solidFill>
              </a:rPr>
              <a:t> using different layers.</a:t>
            </a:r>
            <a:endParaRPr sz="1100">
              <a:solidFill>
                <a:schemeClr val="dk1"/>
              </a:solidFill>
            </a:endParaRPr>
          </a:p>
          <a:p>
            <a:pPr indent="-298450" lvl="0" marL="457200" rtl="0" algn="l">
              <a:lnSpc>
                <a:spcPct val="115000"/>
              </a:lnSpc>
              <a:spcBef>
                <a:spcPts val="1000"/>
              </a:spcBef>
              <a:spcAft>
                <a:spcPts val="0"/>
              </a:spcAft>
              <a:buClr>
                <a:schemeClr val="dk1"/>
              </a:buClr>
              <a:buSzPts val="1100"/>
              <a:buChar char="●"/>
            </a:pPr>
            <a:r>
              <a:rPr b="1" lang="en" sz="1100">
                <a:solidFill>
                  <a:schemeClr val="dk1"/>
                </a:solidFill>
              </a:rPr>
              <a:t>Content Representation</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High-level features from deeper layers (e.g., conv4_2).</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Preserves spatial arrangement and object structures.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Loss: Squared error between feature maps of content and generated image.</a:t>
            </a:r>
            <a:endParaRPr sz="1100">
              <a:solidFill>
                <a:schemeClr val="dk1"/>
              </a:solidFill>
            </a:endParaRPr>
          </a:p>
          <a:p>
            <a:pPr indent="-298450" lvl="0" marL="457200" rtl="0" algn="l">
              <a:lnSpc>
                <a:spcPct val="115000"/>
              </a:lnSpc>
              <a:spcBef>
                <a:spcPts val="1000"/>
              </a:spcBef>
              <a:spcAft>
                <a:spcPts val="0"/>
              </a:spcAft>
              <a:buClr>
                <a:schemeClr val="dk1"/>
              </a:buClr>
              <a:buSzPts val="1100"/>
              <a:buChar char="●"/>
            </a:pPr>
            <a:r>
              <a:rPr b="1" lang="en" sz="1100">
                <a:solidFill>
                  <a:schemeClr val="dk1"/>
                </a:solidFill>
              </a:rPr>
              <a:t>Style Representation</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Captures textures via Gram matrices (filter correlations) across layers.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Multiscale representation for global and local style matching.</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Loss: Squared error between Gram matrices of style and generated image.</a:t>
            </a:r>
            <a:endParaRPr sz="1100">
              <a:solidFill>
                <a:schemeClr val="dk1"/>
              </a:solidFill>
            </a:endParaRPr>
          </a:p>
        </p:txBody>
      </p:sp>
      <p:pic>
        <p:nvPicPr>
          <p:cNvPr id="326" name="Google Shape;326;p22"/>
          <p:cNvPicPr preferRelativeResize="0"/>
          <p:nvPr/>
        </p:nvPicPr>
        <p:blipFill>
          <a:blip r:embed="rId3">
            <a:alphaModFix/>
          </a:blip>
          <a:stretch>
            <a:fillRect/>
          </a:stretch>
        </p:blipFill>
        <p:spPr>
          <a:xfrm>
            <a:off x="6783900" y="3951025"/>
            <a:ext cx="1978750" cy="372325"/>
          </a:xfrm>
          <a:prstGeom prst="rect">
            <a:avLst/>
          </a:prstGeom>
          <a:noFill/>
          <a:ln>
            <a:noFill/>
          </a:ln>
        </p:spPr>
      </p:pic>
      <p:pic>
        <p:nvPicPr>
          <p:cNvPr id="327" name="Google Shape;327;p22"/>
          <p:cNvPicPr preferRelativeResize="0"/>
          <p:nvPr/>
        </p:nvPicPr>
        <p:blipFill>
          <a:blip r:embed="rId4">
            <a:alphaModFix/>
          </a:blip>
          <a:stretch>
            <a:fillRect/>
          </a:stretch>
        </p:blipFill>
        <p:spPr>
          <a:xfrm>
            <a:off x="7063200" y="2601000"/>
            <a:ext cx="1420138" cy="372325"/>
          </a:xfrm>
          <a:prstGeom prst="rect">
            <a:avLst/>
          </a:prstGeom>
          <a:noFill/>
          <a:ln>
            <a:noFill/>
          </a:ln>
        </p:spPr>
      </p:pic>
      <p:pic>
        <p:nvPicPr>
          <p:cNvPr id="328" name="Google Shape;328;p22"/>
          <p:cNvPicPr preferRelativeResize="0"/>
          <p:nvPr/>
        </p:nvPicPr>
        <p:blipFill>
          <a:blip r:embed="rId5">
            <a:alphaModFix/>
          </a:blip>
          <a:stretch>
            <a:fillRect/>
          </a:stretch>
        </p:blipFill>
        <p:spPr>
          <a:xfrm>
            <a:off x="0" y="1222325"/>
            <a:ext cx="2569174" cy="3322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3"/>
          <p:cNvSpPr txBox="1"/>
          <p:nvPr/>
        </p:nvSpPr>
        <p:spPr>
          <a:xfrm>
            <a:off x="327200" y="1152375"/>
            <a:ext cx="4582200" cy="2106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Combined Loss Function</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Total Loss = α (Content Loss) + β (Style Loss)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α = </a:t>
            </a:r>
            <a:r>
              <a:rPr lang="en" sz="1100">
                <a:solidFill>
                  <a:schemeClr val="dk1"/>
                </a:solidFill>
              </a:rPr>
              <a:t>Weight for content, β</a:t>
            </a:r>
            <a:r>
              <a:rPr lang="en" sz="1100">
                <a:solidFill>
                  <a:schemeClr val="dk1"/>
                </a:solidFill>
              </a:rPr>
              <a:t> = Weight for style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Output varies according to</a:t>
            </a:r>
            <a:r>
              <a:rPr lang="en" sz="1100">
                <a:solidFill>
                  <a:schemeClr val="dk1"/>
                </a:solidFill>
              </a:rPr>
              <a:t> </a:t>
            </a:r>
            <a:r>
              <a:rPr lang="en" sz="1100">
                <a:solidFill>
                  <a:schemeClr val="dk1"/>
                </a:solidFill>
              </a:rPr>
              <a:t>α/β ratio (1e-1 to 1e-6)</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Optimization</a:t>
            </a: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L-BFGS (Quasi-Newton method approach)</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Adam (Gradient descent approach)</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Iteratively updates the pixels of a random noise image or the style image till convergence. </a:t>
            </a:r>
            <a:r>
              <a:rPr lang="en" sz="1100">
                <a:solidFill>
                  <a:schemeClr val="dk1"/>
                </a:solidFill>
              </a:rPr>
              <a:t>Learning rate and iterations are updated inversely (lr=0.1, iter = 500).</a:t>
            </a:r>
            <a:endParaRPr sz="1100">
              <a:solidFill>
                <a:schemeClr val="dk1"/>
              </a:solidFill>
            </a:endParaRPr>
          </a:p>
        </p:txBody>
      </p:sp>
      <p:pic>
        <p:nvPicPr>
          <p:cNvPr id="334" name="Google Shape;334;p23"/>
          <p:cNvPicPr preferRelativeResize="0"/>
          <p:nvPr/>
        </p:nvPicPr>
        <p:blipFill>
          <a:blip r:embed="rId3">
            <a:alphaModFix/>
          </a:blip>
          <a:stretch>
            <a:fillRect/>
          </a:stretch>
        </p:blipFill>
        <p:spPr>
          <a:xfrm>
            <a:off x="4909550" y="2056900"/>
            <a:ext cx="3897725" cy="2749375"/>
          </a:xfrm>
          <a:prstGeom prst="rect">
            <a:avLst/>
          </a:prstGeom>
          <a:noFill/>
          <a:ln>
            <a:noFill/>
          </a:ln>
        </p:spPr>
      </p:pic>
      <p:sp>
        <p:nvSpPr>
          <p:cNvPr id="335" name="Google Shape;335;p23"/>
          <p:cNvSpPr txBox="1"/>
          <p:nvPr>
            <p:ph type="ctrTitle"/>
          </p:nvPr>
        </p:nvSpPr>
        <p:spPr>
          <a:xfrm>
            <a:off x="480900" y="402375"/>
            <a:ext cx="6303000" cy="75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lnSpc>
                <a:spcPct val="115000"/>
              </a:lnSpc>
              <a:spcBef>
                <a:spcPts val="1400"/>
              </a:spcBef>
              <a:spcAft>
                <a:spcPts val="400"/>
              </a:spcAft>
              <a:buNone/>
            </a:pPr>
            <a:r>
              <a:rPr b="1" lang="en" sz="3000">
                <a:solidFill>
                  <a:schemeClr val="lt1"/>
                </a:solidFill>
              </a:rPr>
              <a:t>Methodology and Algorithm</a:t>
            </a:r>
            <a:endParaRPr sz="30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4"/>
          <p:cNvSpPr txBox="1"/>
          <p:nvPr>
            <p:ph type="ctrTitle"/>
          </p:nvPr>
        </p:nvSpPr>
        <p:spPr>
          <a:xfrm>
            <a:off x="480900" y="402375"/>
            <a:ext cx="6303000" cy="75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lnSpc>
                <a:spcPct val="115000"/>
              </a:lnSpc>
              <a:spcBef>
                <a:spcPts val="1400"/>
              </a:spcBef>
              <a:spcAft>
                <a:spcPts val="400"/>
              </a:spcAft>
              <a:buNone/>
            </a:pPr>
            <a:r>
              <a:rPr b="1" lang="en" sz="3000">
                <a:solidFill>
                  <a:schemeClr val="lt1"/>
                </a:solidFill>
              </a:rPr>
              <a:t>Methodology and Algorithm</a:t>
            </a:r>
            <a:endParaRPr sz="3000">
              <a:solidFill>
                <a:schemeClr val="lt1"/>
              </a:solidFill>
            </a:endParaRPr>
          </a:p>
        </p:txBody>
      </p:sp>
      <p:sp>
        <p:nvSpPr>
          <p:cNvPr id="341" name="Google Shape;341;p24"/>
          <p:cNvSpPr txBox="1"/>
          <p:nvPr/>
        </p:nvSpPr>
        <p:spPr>
          <a:xfrm>
            <a:off x="543475" y="1036550"/>
            <a:ext cx="3687600" cy="14571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Clr>
                <a:schemeClr val="dk1"/>
              </a:buClr>
              <a:buSzPts val="1100"/>
              <a:buChar char="●"/>
            </a:pPr>
            <a:r>
              <a:rPr b="1" lang="en" sz="1100">
                <a:solidFill>
                  <a:schemeClr val="dk1"/>
                </a:solidFill>
              </a:rPr>
              <a:t>Goal</a:t>
            </a:r>
            <a:r>
              <a:rPr lang="en" sz="1100">
                <a:solidFill>
                  <a:schemeClr val="dk1"/>
                </a:solidFill>
              </a:rPr>
              <a:t>: Blend content of photo with style of artwork</a:t>
            </a:r>
            <a:r>
              <a:rPr lang="en" sz="1100">
                <a:solidFill>
                  <a:schemeClr val="dk1"/>
                </a:solidFill>
              </a:rPr>
              <a:t>.</a:t>
            </a:r>
            <a:endParaRPr sz="1100">
              <a:solidFill>
                <a:schemeClr val="dk1"/>
              </a:solidFill>
            </a:endParaRPr>
          </a:p>
          <a:p>
            <a:pPr indent="-298450" lvl="0" marL="457200" rtl="0" algn="just">
              <a:spcBef>
                <a:spcPts val="1000"/>
              </a:spcBef>
              <a:spcAft>
                <a:spcPts val="0"/>
              </a:spcAft>
              <a:buClr>
                <a:schemeClr val="dk1"/>
              </a:buClr>
              <a:buSzPts val="1100"/>
              <a:buChar char="●"/>
            </a:pPr>
            <a:r>
              <a:rPr b="1" lang="en" sz="1100">
                <a:solidFill>
                  <a:schemeClr val="dk1"/>
                </a:solidFill>
              </a:rPr>
              <a:t>Key Finding:</a:t>
            </a:r>
            <a:r>
              <a:rPr lang="en" sz="1100">
                <a:solidFill>
                  <a:schemeClr val="dk1"/>
                </a:solidFill>
              </a:rPr>
              <a:t> Representations of content and style in the Convolutional Neural Network are well separable.</a:t>
            </a:r>
            <a:endParaRPr sz="1100">
              <a:solidFill>
                <a:schemeClr val="dk1"/>
              </a:solidFill>
            </a:endParaRPr>
          </a:p>
          <a:p>
            <a:pPr indent="-298450" lvl="0" marL="457200" rtl="0" algn="just">
              <a:lnSpc>
                <a:spcPct val="115000"/>
              </a:lnSpc>
              <a:spcBef>
                <a:spcPts val="1000"/>
              </a:spcBef>
              <a:spcAft>
                <a:spcPts val="0"/>
              </a:spcAft>
              <a:buClr>
                <a:schemeClr val="dk1"/>
              </a:buClr>
              <a:buSzPts val="1100"/>
              <a:buChar char="●"/>
            </a:pPr>
            <a:r>
              <a:rPr b="1" lang="en" sz="1100">
                <a:solidFill>
                  <a:schemeClr val="dk1"/>
                </a:solidFill>
              </a:rPr>
              <a:t>Result</a:t>
            </a:r>
            <a:r>
              <a:rPr lang="en" sz="1100">
                <a:solidFill>
                  <a:schemeClr val="dk1"/>
                </a:solidFill>
              </a:rPr>
              <a:t>: New image combining content and style.</a:t>
            </a:r>
            <a:endParaRPr sz="1100">
              <a:solidFill>
                <a:schemeClr val="dk1"/>
              </a:solidFill>
            </a:endParaRPr>
          </a:p>
        </p:txBody>
      </p:sp>
      <p:pic>
        <p:nvPicPr>
          <p:cNvPr id="342" name="Google Shape;342;p24"/>
          <p:cNvPicPr preferRelativeResize="0"/>
          <p:nvPr/>
        </p:nvPicPr>
        <p:blipFill>
          <a:blip r:embed="rId3">
            <a:alphaModFix/>
          </a:blip>
          <a:stretch>
            <a:fillRect/>
          </a:stretch>
        </p:blipFill>
        <p:spPr>
          <a:xfrm>
            <a:off x="4231200" y="2320075"/>
            <a:ext cx="1158441" cy="2320248"/>
          </a:xfrm>
          <a:prstGeom prst="rect">
            <a:avLst/>
          </a:prstGeom>
          <a:noFill/>
          <a:ln>
            <a:noFill/>
          </a:ln>
        </p:spPr>
      </p:pic>
      <p:pic>
        <p:nvPicPr>
          <p:cNvPr id="343" name="Google Shape;343;p24"/>
          <p:cNvPicPr preferRelativeResize="0"/>
          <p:nvPr/>
        </p:nvPicPr>
        <p:blipFill>
          <a:blip r:embed="rId4">
            <a:alphaModFix/>
          </a:blip>
          <a:stretch>
            <a:fillRect/>
          </a:stretch>
        </p:blipFill>
        <p:spPr>
          <a:xfrm>
            <a:off x="7546384" y="2323725"/>
            <a:ext cx="1158441" cy="2312961"/>
          </a:xfrm>
          <a:prstGeom prst="rect">
            <a:avLst/>
          </a:prstGeom>
          <a:noFill/>
          <a:ln>
            <a:noFill/>
          </a:ln>
        </p:spPr>
      </p:pic>
      <p:pic>
        <p:nvPicPr>
          <p:cNvPr id="344" name="Google Shape;344;p24"/>
          <p:cNvPicPr preferRelativeResize="0"/>
          <p:nvPr/>
        </p:nvPicPr>
        <p:blipFill>
          <a:blip r:embed="rId5">
            <a:alphaModFix/>
          </a:blip>
          <a:stretch>
            <a:fillRect/>
          </a:stretch>
        </p:blipFill>
        <p:spPr>
          <a:xfrm>
            <a:off x="5937989" y="2320075"/>
            <a:ext cx="1060008" cy="2320251"/>
          </a:xfrm>
          <a:prstGeom prst="rect">
            <a:avLst/>
          </a:prstGeom>
          <a:noFill/>
          <a:ln>
            <a:noFill/>
          </a:ln>
        </p:spPr>
      </p:pic>
      <p:sp>
        <p:nvSpPr>
          <p:cNvPr id="345" name="Google Shape;345;p24"/>
          <p:cNvSpPr/>
          <p:nvPr/>
        </p:nvSpPr>
        <p:spPr>
          <a:xfrm>
            <a:off x="5423591" y="3172606"/>
            <a:ext cx="480300" cy="6153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346" name="Google Shape;346;p24"/>
          <p:cNvSpPr/>
          <p:nvPr/>
        </p:nvSpPr>
        <p:spPr>
          <a:xfrm>
            <a:off x="7039630" y="3211742"/>
            <a:ext cx="480300" cy="537000"/>
          </a:xfrm>
          <a:prstGeom prst="mathEqual">
            <a:avLst>
              <a:gd fmla="val 23520" name="adj1"/>
              <a:gd fmla="val 1176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5"/>
          <p:cNvSpPr txBox="1"/>
          <p:nvPr/>
        </p:nvSpPr>
        <p:spPr>
          <a:xfrm>
            <a:off x="393150" y="1212900"/>
            <a:ext cx="5537100" cy="123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0E0E0E"/>
                </a:solidFill>
              </a:rPr>
              <a:t>Preservation of Semantic Content:</a:t>
            </a:r>
            <a:endParaRPr b="1" sz="1300">
              <a:solidFill>
                <a:srgbClr val="0E0E0E"/>
              </a:solidFill>
            </a:endParaRPr>
          </a:p>
          <a:p>
            <a:pPr indent="0" lvl="0" marL="0" rtl="0" algn="l">
              <a:lnSpc>
                <a:spcPct val="115000"/>
              </a:lnSpc>
              <a:spcBef>
                <a:spcPts val="0"/>
              </a:spcBef>
              <a:spcAft>
                <a:spcPts val="0"/>
              </a:spcAft>
              <a:buNone/>
            </a:pPr>
            <a:r>
              <a:rPr lang="en" sz="1200">
                <a:solidFill>
                  <a:srgbClr val="0E0E0E"/>
                </a:solidFill>
              </a:rPr>
              <a:t> </a:t>
            </a:r>
            <a:endParaRPr sz="1200">
              <a:solidFill>
                <a:srgbClr val="0E0E0E"/>
              </a:solidFill>
            </a:endParaRPr>
          </a:p>
          <a:p>
            <a:pPr indent="-304800" lvl="0" marL="457200" rtl="0" algn="l">
              <a:lnSpc>
                <a:spcPct val="115000"/>
              </a:lnSpc>
              <a:spcBef>
                <a:spcPts val="0"/>
              </a:spcBef>
              <a:spcAft>
                <a:spcPts val="0"/>
              </a:spcAft>
              <a:buClr>
                <a:srgbClr val="0E0E0E"/>
              </a:buClr>
              <a:buSzPts val="1200"/>
              <a:buChar char="●"/>
            </a:pPr>
            <a:r>
              <a:rPr lang="en" sz="1200">
                <a:solidFill>
                  <a:srgbClr val="0E0E0E"/>
                </a:solidFill>
              </a:rPr>
              <a:t>“The style transfer model preserves the semantic content of the source image while releasing the texture, color, and patterns extracted from the style image.”</a:t>
            </a:r>
            <a:endParaRPr sz="1200">
              <a:solidFill>
                <a:srgbClr val="0E0E0E"/>
              </a:solidFill>
            </a:endParaRPr>
          </a:p>
        </p:txBody>
      </p:sp>
      <p:sp>
        <p:nvSpPr>
          <p:cNvPr id="352" name="Google Shape;352;p25"/>
          <p:cNvSpPr txBox="1"/>
          <p:nvPr>
            <p:ph type="ctrTitle"/>
          </p:nvPr>
        </p:nvSpPr>
        <p:spPr>
          <a:xfrm>
            <a:off x="329200" y="312950"/>
            <a:ext cx="6303000" cy="75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l">
              <a:lnSpc>
                <a:spcPct val="115000"/>
              </a:lnSpc>
              <a:spcBef>
                <a:spcPts val="1400"/>
              </a:spcBef>
              <a:spcAft>
                <a:spcPts val="400"/>
              </a:spcAft>
              <a:buClr>
                <a:schemeClr val="dk1"/>
              </a:buClr>
              <a:buSzPts val="1100"/>
              <a:buFont typeface="Arial"/>
              <a:buNone/>
            </a:pPr>
            <a:r>
              <a:rPr b="1" lang="en" sz="3000">
                <a:solidFill>
                  <a:schemeClr val="lt1"/>
                </a:solidFill>
              </a:rPr>
              <a:t>Results &amp; Comparison</a:t>
            </a:r>
            <a:endParaRPr sz="3000">
              <a:solidFill>
                <a:schemeClr val="lt1"/>
              </a:solidFill>
            </a:endParaRPr>
          </a:p>
        </p:txBody>
      </p:sp>
      <p:pic>
        <p:nvPicPr>
          <p:cNvPr id="353" name="Google Shape;353;p25"/>
          <p:cNvPicPr preferRelativeResize="0"/>
          <p:nvPr/>
        </p:nvPicPr>
        <p:blipFill rotWithShape="1">
          <a:blip r:embed="rId3">
            <a:alphaModFix/>
          </a:blip>
          <a:srcRect b="0" l="0" r="3679" t="8458"/>
          <a:stretch/>
        </p:blipFill>
        <p:spPr>
          <a:xfrm>
            <a:off x="5764350" y="2716350"/>
            <a:ext cx="2629499" cy="1363450"/>
          </a:xfrm>
          <a:prstGeom prst="rect">
            <a:avLst/>
          </a:prstGeom>
          <a:noFill/>
          <a:ln>
            <a:noFill/>
          </a:ln>
        </p:spPr>
      </p:pic>
      <p:pic>
        <p:nvPicPr>
          <p:cNvPr id="354" name="Google Shape;354;p25"/>
          <p:cNvPicPr preferRelativeResize="0"/>
          <p:nvPr/>
        </p:nvPicPr>
        <p:blipFill rotWithShape="1">
          <a:blip r:embed="rId4">
            <a:alphaModFix/>
          </a:blip>
          <a:srcRect b="7157" l="3185" r="0" t="-3497"/>
          <a:stretch/>
        </p:blipFill>
        <p:spPr>
          <a:xfrm>
            <a:off x="2801025" y="2716350"/>
            <a:ext cx="2702725" cy="1363450"/>
          </a:xfrm>
          <a:prstGeom prst="rect">
            <a:avLst/>
          </a:prstGeom>
          <a:noFill/>
          <a:ln>
            <a:noFill/>
          </a:ln>
        </p:spPr>
      </p:pic>
      <p:sp>
        <p:nvSpPr>
          <p:cNvPr id="355" name="Google Shape;355;p25"/>
          <p:cNvSpPr txBox="1"/>
          <p:nvPr/>
        </p:nvSpPr>
        <p:spPr>
          <a:xfrm>
            <a:off x="3561275" y="4035025"/>
            <a:ext cx="16584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Context Image</a:t>
            </a:r>
            <a:endParaRPr sz="2400">
              <a:solidFill>
                <a:schemeClr val="dk1"/>
              </a:solidFill>
              <a:latin typeface="Barlow Light"/>
              <a:ea typeface="Barlow Light"/>
              <a:cs typeface="Barlow Light"/>
              <a:sym typeface="Barlow Light"/>
            </a:endParaRPr>
          </a:p>
        </p:txBody>
      </p:sp>
      <p:sp>
        <p:nvSpPr>
          <p:cNvPr id="356" name="Google Shape;356;p25"/>
          <p:cNvSpPr txBox="1"/>
          <p:nvPr/>
        </p:nvSpPr>
        <p:spPr>
          <a:xfrm>
            <a:off x="6546075" y="4079800"/>
            <a:ext cx="143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Style image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0" name="Shape 360"/>
        <p:cNvGrpSpPr/>
        <p:nvPr/>
      </p:nvGrpSpPr>
      <p:grpSpPr>
        <a:xfrm>
          <a:off x="0" y="0"/>
          <a:ext cx="0" cy="0"/>
          <a:chOff x="0" y="0"/>
          <a:chExt cx="0" cy="0"/>
        </a:xfrm>
      </p:grpSpPr>
      <p:sp>
        <p:nvSpPr>
          <p:cNvPr id="361" name="Google Shape;361;p26"/>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2" name="Google Shape;362;p26"/>
          <p:cNvSpPr txBox="1"/>
          <p:nvPr>
            <p:ph idx="12" type="sldNum"/>
          </p:nvPr>
        </p:nvSpPr>
        <p:spPr>
          <a:xfrm>
            <a:off x="8808000" y="2208175"/>
            <a:ext cx="336000" cy="7272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3" name="Google Shape;363;p26"/>
          <p:cNvSpPr txBox="1"/>
          <p:nvPr/>
        </p:nvSpPr>
        <p:spPr>
          <a:xfrm>
            <a:off x="173725" y="702800"/>
            <a:ext cx="3727200" cy="322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0E0E0E"/>
                </a:solidFill>
              </a:rPr>
              <a:t>Control with Weight Ratios:</a:t>
            </a:r>
            <a:endParaRPr b="1" sz="1300">
              <a:solidFill>
                <a:srgbClr val="0E0E0E"/>
              </a:solidFill>
            </a:endParaRPr>
          </a:p>
          <a:p>
            <a:pPr indent="0" lvl="0" marL="0" rtl="0" algn="l">
              <a:lnSpc>
                <a:spcPct val="115000"/>
              </a:lnSpc>
              <a:spcBef>
                <a:spcPts val="0"/>
              </a:spcBef>
              <a:spcAft>
                <a:spcPts val="0"/>
              </a:spcAft>
              <a:buNone/>
            </a:pPr>
            <a:r>
              <a:t/>
            </a:r>
            <a:endParaRPr sz="100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0E0E0E"/>
              </a:solidFill>
            </a:endParaRPr>
          </a:p>
          <a:p>
            <a:pPr indent="0" lvl="0" marL="0" rtl="0" algn="just">
              <a:lnSpc>
                <a:spcPct val="115000"/>
              </a:lnSpc>
              <a:spcBef>
                <a:spcPts val="0"/>
              </a:spcBef>
              <a:spcAft>
                <a:spcPts val="0"/>
              </a:spcAft>
              <a:buNone/>
            </a:pPr>
            <a:r>
              <a:rPr lang="en" sz="1000">
                <a:solidFill>
                  <a:srgbClr val="0E0E0E"/>
                </a:solidFill>
              </a:rPr>
              <a:t>“By varying the weight ratio of content and style representations, we can balance preserving the original content versus transferring the style.”</a:t>
            </a:r>
            <a:endParaRPr sz="1000">
              <a:solidFill>
                <a:srgbClr val="0E0E0E"/>
              </a:solidFill>
            </a:endParaRPr>
          </a:p>
          <a:p>
            <a:pPr indent="0" lvl="0" marL="0" rtl="0" algn="l">
              <a:lnSpc>
                <a:spcPct val="115000"/>
              </a:lnSpc>
              <a:spcBef>
                <a:spcPts val="0"/>
              </a:spcBef>
              <a:spcAft>
                <a:spcPts val="0"/>
              </a:spcAft>
              <a:buNone/>
            </a:pPr>
            <a:r>
              <a:t/>
            </a:r>
            <a:endParaRPr sz="1000">
              <a:solidFill>
                <a:srgbClr val="0E0E0E"/>
              </a:solidFill>
            </a:endParaRPr>
          </a:p>
          <a:p>
            <a:pPr indent="0" lvl="0" marL="0" rtl="0" algn="l">
              <a:lnSpc>
                <a:spcPct val="115000"/>
              </a:lnSpc>
              <a:spcBef>
                <a:spcPts val="0"/>
              </a:spcBef>
              <a:spcAft>
                <a:spcPts val="0"/>
              </a:spcAft>
              <a:buNone/>
            </a:pPr>
            <a:r>
              <a:t/>
            </a:r>
            <a:endParaRPr sz="1000">
              <a:solidFill>
                <a:srgbClr val="0E0E0E"/>
              </a:solidFill>
            </a:endParaRPr>
          </a:p>
          <a:p>
            <a:pPr indent="-292100" lvl="0" marL="457200" rtl="0" algn="l">
              <a:lnSpc>
                <a:spcPct val="115000"/>
              </a:lnSpc>
              <a:spcBef>
                <a:spcPts val="0"/>
              </a:spcBef>
              <a:spcAft>
                <a:spcPts val="0"/>
              </a:spcAft>
              <a:buClr>
                <a:srgbClr val="0E0E0E"/>
              </a:buClr>
              <a:buSzPts val="1000"/>
              <a:buChar char="●"/>
            </a:pPr>
            <a:r>
              <a:rPr lang="en" sz="1000">
                <a:solidFill>
                  <a:srgbClr val="0E0E0E"/>
                </a:solidFill>
              </a:rPr>
              <a:t>“</a:t>
            </a:r>
            <a:r>
              <a:rPr b="1" lang="en" sz="1000">
                <a:solidFill>
                  <a:srgbClr val="0E0E0E"/>
                </a:solidFill>
              </a:rPr>
              <a:t>Low α/β</a:t>
            </a:r>
            <a:endParaRPr b="1" sz="1000">
              <a:solidFill>
                <a:srgbClr val="0E0E0E"/>
              </a:solidFill>
            </a:endParaRPr>
          </a:p>
          <a:p>
            <a:pPr indent="0" lvl="0" marL="457200" rtl="0" algn="l">
              <a:lnSpc>
                <a:spcPct val="115000"/>
              </a:lnSpc>
              <a:spcBef>
                <a:spcPts val="0"/>
              </a:spcBef>
              <a:spcAft>
                <a:spcPts val="0"/>
              </a:spcAft>
              <a:buNone/>
            </a:pPr>
            <a:r>
              <a:rPr lang="en" sz="1000">
                <a:solidFill>
                  <a:srgbClr val="0E0E0E"/>
                </a:solidFill>
              </a:rPr>
              <a:t>A lower ratio prioritizes style loss, creating outputs that strongly reflect the artistic characteristics of the style image.”</a:t>
            </a:r>
            <a:endParaRPr sz="1000">
              <a:solidFill>
                <a:srgbClr val="0E0E0E"/>
              </a:solidFill>
            </a:endParaRPr>
          </a:p>
          <a:p>
            <a:pPr indent="0" lvl="0" marL="0" rtl="0" algn="l">
              <a:lnSpc>
                <a:spcPct val="115000"/>
              </a:lnSpc>
              <a:spcBef>
                <a:spcPts val="0"/>
              </a:spcBef>
              <a:spcAft>
                <a:spcPts val="0"/>
              </a:spcAft>
              <a:buNone/>
            </a:pPr>
            <a:r>
              <a:t/>
            </a:r>
            <a:endParaRPr sz="1000">
              <a:solidFill>
                <a:srgbClr val="0E0E0E"/>
              </a:solidFill>
            </a:endParaRPr>
          </a:p>
          <a:p>
            <a:pPr indent="0" lvl="0" marL="0" rtl="0" algn="l">
              <a:lnSpc>
                <a:spcPct val="115000"/>
              </a:lnSpc>
              <a:spcBef>
                <a:spcPts val="0"/>
              </a:spcBef>
              <a:spcAft>
                <a:spcPts val="0"/>
              </a:spcAft>
              <a:buNone/>
            </a:pPr>
            <a:r>
              <a:t/>
            </a:r>
            <a:endParaRPr sz="1000">
              <a:solidFill>
                <a:srgbClr val="0E0E0E"/>
              </a:solidFill>
            </a:endParaRPr>
          </a:p>
          <a:p>
            <a:pPr indent="-292100" lvl="0" marL="457200" rtl="0" algn="l">
              <a:lnSpc>
                <a:spcPct val="115000"/>
              </a:lnSpc>
              <a:spcBef>
                <a:spcPts val="0"/>
              </a:spcBef>
              <a:spcAft>
                <a:spcPts val="0"/>
              </a:spcAft>
              <a:buClr>
                <a:srgbClr val="0E0E0E"/>
              </a:buClr>
              <a:buSzPts val="1000"/>
              <a:buChar char="●"/>
            </a:pPr>
            <a:r>
              <a:rPr lang="en" sz="1000">
                <a:solidFill>
                  <a:srgbClr val="0E0E0E"/>
                </a:solidFill>
              </a:rPr>
              <a:t>“</a:t>
            </a:r>
            <a:r>
              <a:rPr b="1" lang="en" sz="1000">
                <a:solidFill>
                  <a:srgbClr val="0E0E0E"/>
                </a:solidFill>
              </a:rPr>
              <a:t>High α/β </a:t>
            </a:r>
            <a:endParaRPr b="1" sz="1000">
              <a:solidFill>
                <a:srgbClr val="0E0E0E"/>
              </a:solidFill>
            </a:endParaRPr>
          </a:p>
          <a:p>
            <a:pPr indent="0" lvl="0" marL="457200" rtl="0" algn="l">
              <a:lnSpc>
                <a:spcPct val="115000"/>
              </a:lnSpc>
              <a:spcBef>
                <a:spcPts val="0"/>
              </a:spcBef>
              <a:spcAft>
                <a:spcPts val="0"/>
              </a:spcAft>
              <a:buNone/>
            </a:pPr>
            <a:r>
              <a:rPr lang="en" sz="1000">
                <a:solidFill>
                  <a:srgbClr val="0E0E0E"/>
                </a:solidFill>
              </a:rPr>
              <a:t>A higher ratio emphasizes content preservation, maintaining the original structure of the source image.”</a:t>
            </a:r>
            <a:endParaRPr sz="2400">
              <a:solidFill>
                <a:schemeClr val="dk1"/>
              </a:solidFill>
              <a:latin typeface="Barlow Light"/>
              <a:ea typeface="Barlow Light"/>
              <a:cs typeface="Barlow Light"/>
              <a:sym typeface="Barlow Light"/>
            </a:endParaRPr>
          </a:p>
        </p:txBody>
      </p:sp>
      <p:pic>
        <p:nvPicPr>
          <p:cNvPr id="364" name="Google Shape;364;p26"/>
          <p:cNvPicPr preferRelativeResize="0"/>
          <p:nvPr/>
        </p:nvPicPr>
        <p:blipFill>
          <a:blip r:embed="rId3">
            <a:alphaModFix/>
          </a:blip>
          <a:stretch>
            <a:fillRect/>
          </a:stretch>
        </p:blipFill>
        <p:spPr>
          <a:xfrm>
            <a:off x="5562878" y="2592400"/>
            <a:ext cx="2908647" cy="1583350"/>
          </a:xfrm>
          <a:prstGeom prst="rect">
            <a:avLst/>
          </a:prstGeom>
          <a:noFill/>
          <a:ln>
            <a:noFill/>
          </a:ln>
        </p:spPr>
      </p:pic>
      <p:pic>
        <p:nvPicPr>
          <p:cNvPr id="365" name="Google Shape;365;p26"/>
          <p:cNvPicPr preferRelativeResize="0"/>
          <p:nvPr/>
        </p:nvPicPr>
        <p:blipFill>
          <a:blip r:embed="rId4">
            <a:alphaModFix/>
          </a:blip>
          <a:stretch>
            <a:fillRect/>
          </a:stretch>
        </p:blipFill>
        <p:spPr>
          <a:xfrm>
            <a:off x="5551150" y="367950"/>
            <a:ext cx="2920375" cy="1583350"/>
          </a:xfrm>
          <a:prstGeom prst="rect">
            <a:avLst/>
          </a:prstGeom>
          <a:noFill/>
          <a:ln>
            <a:noFill/>
          </a:ln>
        </p:spPr>
      </p:pic>
      <p:sp>
        <p:nvSpPr>
          <p:cNvPr id="366" name="Google Shape;366;p26"/>
          <p:cNvSpPr txBox="1"/>
          <p:nvPr/>
        </p:nvSpPr>
        <p:spPr>
          <a:xfrm>
            <a:off x="6158613" y="2013600"/>
            <a:ext cx="1168500" cy="338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000">
                <a:solidFill>
                  <a:srgbClr val="0E0E0E"/>
                </a:solidFill>
              </a:rPr>
              <a:t>Low α/β</a:t>
            </a:r>
            <a:endParaRPr sz="2400">
              <a:solidFill>
                <a:schemeClr val="dk1"/>
              </a:solidFill>
              <a:latin typeface="Barlow Light"/>
              <a:ea typeface="Barlow Light"/>
              <a:cs typeface="Barlow Light"/>
              <a:sym typeface="Barlow Light"/>
            </a:endParaRPr>
          </a:p>
        </p:txBody>
      </p:sp>
      <p:sp>
        <p:nvSpPr>
          <p:cNvPr id="367" name="Google Shape;367;p26"/>
          <p:cNvSpPr txBox="1"/>
          <p:nvPr/>
        </p:nvSpPr>
        <p:spPr>
          <a:xfrm>
            <a:off x="6193125" y="4266425"/>
            <a:ext cx="1260300" cy="338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000">
                <a:solidFill>
                  <a:srgbClr val="0E0E0E"/>
                </a:solidFill>
              </a:rPr>
              <a:t>High α/β </a:t>
            </a:r>
            <a:endParaRPr sz="1000">
              <a:solidFill>
                <a:srgbClr val="0E0E0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5B0FE"/>
        </a:solidFill>
      </p:bgPr>
    </p:bg>
    <p:spTree>
      <p:nvGrpSpPr>
        <p:cNvPr id="371" name="Shape 371"/>
        <p:cNvGrpSpPr/>
        <p:nvPr/>
      </p:nvGrpSpPr>
      <p:grpSpPr>
        <a:xfrm>
          <a:off x="0" y="0"/>
          <a:ext cx="0" cy="0"/>
          <a:chOff x="0" y="0"/>
          <a:chExt cx="0" cy="0"/>
        </a:xfrm>
      </p:grpSpPr>
      <p:sp>
        <p:nvSpPr>
          <p:cNvPr id="372" name="Google Shape;372;p27"/>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73" name="Google Shape;373;p27"/>
          <p:cNvSpPr txBox="1"/>
          <p:nvPr/>
        </p:nvSpPr>
        <p:spPr>
          <a:xfrm>
            <a:off x="505400" y="363275"/>
            <a:ext cx="79200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400"/>
              </a:spcAft>
              <a:buNone/>
            </a:pPr>
            <a:r>
              <a:rPr b="1" lang="en" sz="3000">
                <a:solidFill>
                  <a:schemeClr val="lt1"/>
                </a:solidFill>
                <a:latin typeface="Miriam Libre"/>
                <a:ea typeface="Miriam Libre"/>
                <a:cs typeface="Miriam Libre"/>
                <a:sym typeface="Miriam Libre"/>
              </a:rPr>
              <a:t>Application of the Style Transfer model</a:t>
            </a:r>
            <a:endParaRPr b="1" sz="3000">
              <a:solidFill>
                <a:srgbClr val="0E0E0E"/>
              </a:solidFill>
            </a:endParaRPr>
          </a:p>
        </p:txBody>
      </p:sp>
      <p:sp>
        <p:nvSpPr>
          <p:cNvPr id="374" name="Google Shape;374;p27"/>
          <p:cNvSpPr/>
          <p:nvPr/>
        </p:nvSpPr>
        <p:spPr>
          <a:xfrm>
            <a:off x="426400" y="1152875"/>
            <a:ext cx="8275500" cy="342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375" name="Google Shape;375;p27"/>
          <p:cNvSpPr/>
          <p:nvPr/>
        </p:nvSpPr>
        <p:spPr>
          <a:xfrm>
            <a:off x="426400" y="1152875"/>
            <a:ext cx="8275500" cy="3426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Barlow Light"/>
              <a:ea typeface="Barlow Light"/>
              <a:cs typeface="Barlow Light"/>
              <a:sym typeface="Barlow Light"/>
            </a:endParaRPr>
          </a:p>
        </p:txBody>
      </p:sp>
      <p:sp>
        <p:nvSpPr>
          <p:cNvPr id="376" name="Google Shape;376;p27"/>
          <p:cNvSpPr txBox="1"/>
          <p:nvPr/>
        </p:nvSpPr>
        <p:spPr>
          <a:xfrm>
            <a:off x="426400" y="1418775"/>
            <a:ext cx="4453500" cy="2979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000">
                <a:solidFill>
                  <a:schemeClr val="dk1"/>
                </a:solidFill>
              </a:rPr>
              <a:t>Video Production</a:t>
            </a:r>
            <a:r>
              <a:rPr lang="en" sz="1000">
                <a:solidFill>
                  <a:schemeClr val="dk1"/>
                </a:solidFill>
              </a:rPr>
              <a:t>:</a:t>
            </a:r>
            <a:endParaRPr sz="1000">
              <a:solidFill>
                <a:schemeClr val="dk1"/>
              </a:solidFill>
            </a:endParaRPr>
          </a:p>
          <a:p>
            <a:pPr indent="0" lvl="0" marL="0" rtl="0" algn="just">
              <a:lnSpc>
                <a:spcPct val="115000"/>
              </a:lnSpc>
              <a:spcBef>
                <a:spcPts val="0"/>
              </a:spcBef>
              <a:spcAft>
                <a:spcPts val="0"/>
              </a:spcAft>
              <a:buNone/>
            </a:pPr>
            <a:r>
              <a:rPr lang="en" sz="1000">
                <a:solidFill>
                  <a:schemeClr val="dk1"/>
                </a:solidFill>
              </a:rPr>
              <a:t>“Create a distinctive visual aesthetic in video frames for animations or movies.”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000">
                <a:solidFill>
                  <a:schemeClr val="dk1"/>
                </a:solidFill>
              </a:rPr>
              <a:t>Branding and Advertising</a:t>
            </a:r>
            <a:r>
              <a:rPr lang="en" sz="1000">
                <a:solidFill>
                  <a:schemeClr val="dk1"/>
                </a:solidFill>
              </a:rPr>
              <a:t>:</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“Generate unique designs for branding, marketing, and advertising campaigns.”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000">
                <a:solidFill>
                  <a:schemeClr val="dk1"/>
                </a:solidFill>
              </a:rPr>
              <a:t>Gaming Development</a:t>
            </a:r>
            <a:r>
              <a:rPr lang="en" sz="1000">
                <a:solidFill>
                  <a:schemeClr val="dk1"/>
                </a:solidFill>
              </a:rPr>
              <a:t>:</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“Apply specific artistic styles to game characters and landscapes to create unique, immersive worlds.”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000">
                <a:solidFill>
                  <a:schemeClr val="dk1"/>
                </a:solidFill>
              </a:rPr>
              <a:t>Medical Imaging</a:t>
            </a:r>
            <a:r>
              <a:rPr lang="en" sz="1000">
                <a:solidFill>
                  <a:schemeClr val="dk1"/>
                </a:solidFill>
              </a:rPr>
              <a:t>:</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“Enhance raw brain scan images (e.g., MRI or CT scans) by adding patterns, textures, or contrasts. Highlight different brain regions or abnormalities, making them easier to identify and interpret.”</a:t>
            </a:r>
            <a:endParaRPr sz="1000">
              <a:solidFill>
                <a:schemeClr val="dk1"/>
              </a:solidFill>
            </a:endParaRPr>
          </a:p>
          <a:p>
            <a:pPr indent="0" lvl="0" marL="0" rtl="0" algn="l">
              <a:spcBef>
                <a:spcPts val="0"/>
              </a:spcBef>
              <a:spcAft>
                <a:spcPts val="0"/>
              </a:spcAft>
              <a:buNone/>
            </a:pPr>
            <a:r>
              <a:t/>
            </a:r>
            <a:endParaRPr sz="2400">
              <a:solidFill>
                <a:schemeClr val="dk1"/>
              </a:solidFill>
              <a:latin typeface="Barlow Light"/>
              <a:ea typeface="Barlow Light"/>
              <a:cs typeface="Barlow Light"/>
              <a:sym typeface="Barlow Light"/>
            </a:endParaRPr>
          </a:p>
        </p:txBody>
      </p:sp>
      <p:pic>
        <p:nvPicPr>
          <p:cNvPr id="377" name="Google Shape;377;p27"/>
          <p:cNvPicPr preferRelativeResize="0"/>
          <p:nvPr/>
        </p:nvPicPr>
        <p:blipFill>
          <a:blip r:embed="rId3">
            <a:alphaModFix/>
          </a:blip>
          <a:stretch>
            <a:fillRect/>
          </a:stretch>
        </p:blipFill>
        <p:spPr>
          <a:xfrm>
            <a:off x="5489750" y="3233650"/>
            <a:ext cx="2406404" cy="1164726"/>
          </a:xfrm>
          <a:prstGeom prst="rect">
            <a:avLst/>
          </a:prstGeom>
          <a:noFill/>
          <a:ln>
            <a:noFill/>
          </a:ln>
        </p:spPr>
      </p:pic>
      <p:pic>
        <p:nvPicPr>
          <p:cNvPr id="378" name="Google Shape;378;p27"/>
          <p:cNvPicPr preferRelativeResize="0"/>
          <p:nvPr/>
        </p:nvPicPr>
        <p:blipFill rotWithShape="1">
          <a:blip r:embed="rId4">
            <a:alphaModFix/>
          </a:blip>
          <a:srcRect b="0" l="0" r="0" t="1797"/>
          <a:stretch/>
        </p:blipFill>
        <p:spPr>
          <a:xfrm>
            <a:off x="5523150" y="1503375"/>
            <a:ext cx="2153049" cy="1236676"/>
          </a:xfrm>
          <a:prstGeom prst="rect">
            <a:avLst/>
          </a:prstGeom>
          <a:solidFill>
            <a:schemeClr val="lt1"/>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82" name="Shape 382"/>
        <p:cNvGrpSpPr/>
        <p:nvPr/>
      </p:nvGrpSpPr>
      <p:grpSpPr>
        <a:xfrm>
          <a:off x="0" y="0"/>
          <a:ext cx="0" cy="0"/>
          <a:chOff x="0" y="0"/>
          <a:chExt cx="0" cy="0"/>
        </a:xfrm>
      </p:grpSpPr>
      <p:sp>
        <p:nvSpPr>
          <p:cNvPr id="383" name="Google Shape;383;p28"/>
          <p:cNvSpPr txBox="1"/>
          <p:nvPr>
            <p:ph idx="12" type="sldNum"/>
          </p:nvPr>
        </p:nvSpPr>
        <p:spPr>
          <a:xfrm>
            <a:off x="4116400" y="4807375"/>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84" name="Google Shape;384;p28"/>
          <p:cNvSpPr txBox="1"/>
          <p:nvPr/>
        </p:nvSpPr>
        <p:spPr>
          <a:xfrm>
            <a:off x="332275" y="276875"/>
            <a:ext cx="5351100" cy="70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 sz="3000">
                <a:solidFill>
                  <a:schemeClr val="lt1"/>
                </a:solidFill>
                <a:latin typeface="Miriam Libre"/>
                <a:ea typeface="Miriam Libre"/>
                <a:cs typeface="Miriam Libre"/>
                <a:sym typeface="Miriam Libre"/>
              </a:rPr>
              <a:t>Challenges of this model</a:t>
            </a:r>
            <a:endParaRPr b="1" sz="3000">
              <a:solidFill>
                <a:srgbClr val="0E0E0E"/>
              </a:solidFill>
            </a:endParaRPr>
          </a:p>
          <a:p>
            <a:pPr indent="0" lvl="0" marL="0" rtl="0" algn="l">
              <a:lnSpc>
                <a:spcPct val="115000"/>
              </a:lnSpc>
              <a:spcBef>
                <a:spcPts val="400"/>
              </a:spcBef>
              <a:spcAft>
                <a:spcPts val="0"/>
              </a:spcAft>
              <a:buClr>
                <a:schemeClr val="dk1"/>
              </a:buClr>
              <a:buSzPts val="1100"/>
              <a:buFont typeface="Arial"/>
              <a:buNone/>
            </a:pPr>
            <a:r>
              <a:t/>
            </a:r>
            <a:endParaRPr sz="2400">
              <a:solidFill>
                <a:schemeClr val="dk1"/>
              </a:solidFill>
              <a:latin typeface="Barlow Light"/>
              <a:ea typeface="Barlow Light"/>
              <a:cs typeface="Barlow Light"/>
              <a:sym typeface="Barlow Light"/>
            </a:endParaRPr>
          </a:p>
          <a:p>
            <a:pPr indent="0" lvl="0" marL="0" rtl="0" algn="l">
              <a:spcBef>
                <a:spcPts val="0"/>
              </a:spcBef>
              <a:spcAft>
                <a:spcPts val="0"/>
              </a:spcAft>
              <a:buNone/>
            </a:pPr>
            <a:r>
              <a:t/>
            </a:r>
            <a:endParaRPr sz="2400">
              <a:solidFill>
                <a:schemeClr val="dk1"/>
              </a:solidFill>
              <a:latin typeface="Barlow Light"/>
              <a:ea typeface="Barlow Light"/>
              <a:cs typeface="Barlow Light"/>
              <a:sym typeface="Barlow Light"/>
            </a:endParaRPr>
          </a:p>
        </p:txBody>
      </p:sp>
      <p:sp>
        <p:nvSpPr>
          <p:cNvPr id="385" name="Google Shape;385;p28"/>
          <p:cNvSpPr/>
          <p:nvPr/>
        </p:nvSpPr>
        <p:spPr>
          <a:xfrm>
            <a:off x="332275" y="1176850"/>
            <a:ext cx="8044200" cy="3630600"/>
          </a:xfrm>
          <a:prstGeom prst="snip2DiagRect">
            <a:avLst>
              <a:gd fmla="val 0" name="adj1"/>
              <a:gd fmla="val 16667"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For running the model in  devices with limited resources, such as mobile phones or embedded systems.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Style transfer, especially using diffusion models and deep neural networks, is computationally expensive and requires high-end GPUs for real-time applications.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Which makes the Processing delays for high-resolution images can hinder usability in interactive applications.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29"/>
          <p:cNvSpPr txBox="1"/>
          <p:nvPr>
            <p:ph idx="4294967295" type="title"/>
          </p:nvPr>
        </p:nvSpPr>
        <p:spPr>
          <a:xfrm>
            <a:off x="0" y="24225"/>
            <a:ext cx="4579800" cy="11181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a:solidFill>
                  <a:schemeClr val="dk1"/>
                </a:solidFill>
              </a:rPr>
              <a:t> Future Work</a:t>
            </a:r>
            <a:endParaRPr b="1">
              <a:solidFill>
                <a:schemeClr val="dk1"/>
              </a:solidFill>
            </a:endParaRPr>
          </a:p>
        </p:txBody>
      </p:sp>
      <p:sp>
        <p:nvSpPr>
          <p:cNvPr id="391" name="Google Shape;391;p29"/>
          <p:cNvSpPr txBox="1"/>
          <p:nvPr>
            <p:ph idx="4294967295" type="body"/>
          </p:nvPr>
        </p:nvSpPr>
        <p:spPr>
          <a:xfrm>
            <a:off x="329650" y="1069925"/>
            <a:ext cx="3354000" cy="389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latin typeface="Arial"/>
                <a:ea typeface="Arial"/>
                <a:cs typeface="Arial"/>
                <a:sym typeface="Arial"/>
              </a:rPr>
              <a:t>Automation and Adaptability</a:t>
            </a:r>
            <a:endParaRPr b="1" sz="1100">
              <a:latin typeface="Arial"/>
              <a:ea typeface="Arial"/>
              <a:cs typeface="Arial"/>
              <a:sym typeface="Arial"/>
            </a:endParaRPr>
          </a:p>
          <a:p>
            <a:pPr indent="0" lvl="0" marL="0" rtl="0" algn="l">
              <a:lnSpc>
                <a:spcPct val="115000"/>
              </a:lnSpc>
              <a:spcBef>
                <a:spcPts val="0"/>
              </a:spcBef>
              <a:spcAft>
                <a:spcPts val="0"/>
              </a:spcAft>
              <a:buNone/>
            </a:pPr>
            <a:r>
              <a:t/>
            </a:r>
            <a:endParaRPr sz="800">
              <a:latin typeface="Arial"/>
              <a:ea typeface="Arial"/>
              <a:cs typeface="Arial"/>
              <a:sym typeface="Arial"/>
            </a:endParaRPr>
          </a:p>
          <a:p>
            <a:pPr indent="-279400" lvl="0" marL="457200" rtl="0" algn="l">
              <a:lnSpc>
                <a:spcPct val="115000"/>
              </a:lnSpc>
              <a:spcBef>
                <a:spcPts val="0"/>
              </a:spcBef>
              <a:spcAft>
                <a:spcPts val="0"/>
              </a:spcAft>
              <a:buSzPts val="800"/>
              <a:buFont typeface="Arial"/>
              <a:buChar char="●"/>
            </a:pPr>
            <a:r>
              <a:rPr lang="en" sz="800">
                <a:latin typeface="Arial"/>
                <a:ea typeface="Arial"/>
                <a:cs typeface="Arial"/>
                <a:sym typeface="Arial"/>
              </a:rPr>
              <a:t>Leverage reinforcement learning or meta_learming to  </a:t>
            </a:r>
            <a:r>
              <a:rPr lang="en" sz="800">
                <a:latin typeface="Arial"/>
                <a:ea typeface="Arial"/>
                <a:cs typeface="Arial"/>
                <a:sym typeface="Arial"/>
              </a:rPr>
              <a:t>automate the tuning of parameters like </a:t>
            </a:r>
            <a:r>
              <a:rPr b="1" lang="en" sz="700">
                <a:solidFill>
                  <a:srgbClr val="0E0E0E"/>
                </a:solidFill>
                <a:latin typeface="Arial"/>
                <a:ea typeface="Arial"/>
                <a:cs typeface="Arial"/>
                <a:sym typeface="Arial"/>
              </a:rPr>
              <a:t>α/β</a:t>
            </a:r>
            <a:r>
              <a:rPr lang="en" sz="800">
                <a:latin typeface="Arial"/>
                <a:ea typeface="Arial"/>
                <a:cs typeface="Arial"/>
                <a:sym typeface="Arial"/>
              </a:rPr>
              <a:t>  based on input content and style.</a:t>
            </a:r>
            <a:endParaRPr sz="800">
              <a:latin typeface="Arial"/>
              <a:ea typeface="Arial"/>
              <a:cs typeface="Arial"/>
              <a:sym typeface="Arial"/>
            </a:endParaRPr>
          </a:p>
          <a:p>
            <a:pPr indent="-279400" lvl="0" marL="457200" rtl="0" algn="l">
              <a:lnSpc>
                <a:spcPct val="115000"/>
              </a:lnSpc>
              <a:spcBef>
                <a:spcPts val="0"/>
              </a:spcBef>
              <a:spcAft>
                <a:spcPts val="0"/>
              </a:spcAft>
              <a:buSzPts val="800"/>
              <a:buFont typeface="Arial"/>
              <a:buChar char="●"/>
            </a:pPr>
            <a:r>
              <a:rPr lang="en" sz="800">
                <a:latin typeface="Arial"/>
                <a:ea typeface="Arial"/>
                <a:cs typeface="Arial"/>
                <a:sym typeface="Arial"/>
              </a:rPr>
              <a:t>Train models on broader datasets with diverse styles and in</a:t>
            </a:r>
            <a:endParaRPr sz="800">
              <a:latin typeface="Arial"/>
              <a:ea typeface="Arial"/>
              <a:cs typeface="Arial"/>
              <a:sym typeface="Arial"/>
            </a:endParaRPr>
          </a:p>
          <a:p>
            <a:pPr indent="-279400" lvl="0" marL="457200" rtl="0" algn="l">
              <a:lnSpc>
                <a:spcPct val="115000"/>
              </a:lnSpc>
              <a:spcBef>
                <a:spcPts val="0"/>
              </a:spcBef>
              <a:spcAft>
                <a:spcPts val="0"/>
              </a:spcAft>
              <a:buSzPts val="800"/>
              <a:buFont typeface="Arial"/>
              <a:buChar char="●"/>
            </a:pPr>
            <a:r>
              <a:rPr lang="en" sz="800">
                <a:latin typeface="Arial"/>
                <a:ea typeface="Arial"/>
                <a:cs typeface="Arial"/>
                <a:sym typeface="Arial"/>
              </a:rPr>
              <a:t>corporate domain adaptation techniques to improve the adaptability of zero-shot approaches to handle unseen styles and content.</a:t>
            </a:r>
            <a:endParaRPr sz="800">
              <a:latin typeface="Arial"/>
              <a:ea typeface="Arial"/>
              <a:cs typeface="Arial"/>
              <a:sym typeface="Arial"/>
            </a:endParaRPr>
          </a:p>
          <a:p>
            <a:pPr indent="-279400" lvl="0" marL="457200" rtl="0" algn="l">
              <a:lnSpc>
                <a:spcPct val="115000"/>
              </a:lnSpc>
              <a:spcBef>
                <a:spcPts val="0"/>
              </a:spcBef>
              <a:spcAft>
                <a:spcPts val="0"/>
              </a:spcAft>
              <a:buSzPts val="800"/>
              <a:buFont typeface="Arial"/>
              <a:buChar char="●"/>
            </a:pPr>
            <a:r>
              <a:rPr lang="en" sz="800">
                <a:latin typeface="Arial"/>
                <a:ea typeface="Arial"/>
                <a:cs typeface="Arial"/>
                <a:sym typeface="Arial"/>
              </a:rPr>
              <a:t>Enable style transfer guided by </a:t>
            </a:r>
            <a:r>
              <a:rPr lang="en" sz="800">
                <a:latin typeface="Arial"/>
                <a:ea typeface="Arial"/>
                <a:cs typeface="Arial"/>
                <a:sym typeface="Arial"/>
              </a:rPr>
              <a:t>text or other inputs for enhanced creative flexibility</a:t>
            </a:r>
            <a:r>
              <a:rPr lang="en" sz="800">
                <a:latin typeface="Arial"/>
                <a:ea typeface="Arial"/>
                <a:cs typeface="Arial"/>
                <a:sym typeface="Arial"/>
              </a:rPr>
              <a:t>.</a:t>
            </a:r>
            <a:endParaRPr sz="800">
              <a:latin typeface="Arial"/>
              <a:ea typeface="Arial"/>
              <a:cs typeface="Arial"/>
              <a:sym typeface="Arial"/>
            </a:endParaRPr>
          </a:p>
          <a:p>
            <a:pPr indent="0" lvl="0" marL="0" rtl="0" algn="l">
              <a:lnSpc>
                <a:spcPct val="115000"/>
              </a:lnSpc>
              <a:spcBef>
                <a:spcPts val="0"/>
              </a:spcBef>
              <a:spcAft>
                <a:spcPts val="0"/>
              </a:spcAft>
              <a:buNone/>
            </a:pPr>
            <a:r>
              <a:t/>
            </a:r>
            <a:endParaRPr sz="800">
              <a:latin typeface="Arial"/>
              <a:ea typeface="Arial"/>
              <a:cs typeface="Arial"/>
              <a:sym typeface="Arial"/>
            </a:endParaRPr>
          </a:p>
          <a:p>
            <a:pPr indent="0" lvl="0" marL="0" rtl="0" algn="l">
              <a:lnSpc>
                <a:spcPct val="115000"/>
              </a:lnSpc>
              <a:spcBef>
                <a:spcPts val="0"/>
              </a:spcBef>
              <a:spcAft>
                <a:spcPts val="0"/>
              </a:spcAft>
              <a:buNone/>
            </a:pPr>
            <a:r>
              <a:t/>
            </a:r>
            <a:endParaRPr sz="8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 sz="1100">
                <a:latin typeface="Arial"/>
                <a:ea typeface="Arial"/>
                <a:cs typeface="Arial"/>
                <a:sym typeface="Arial"/>
              </a:rPr>
              <a:t>Efficiency and Scalability</a:t>
            </a:r>
            <a:endParaRPr b="1"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 </a:t>
            </a:r>
            <a:endParaRPr sz="1100">
              <a:latin typeface="Arial"/>
              <a:ea typeface="Arial"/>
              <a:cs typeface="Arial"/>
              <a:sym typeface="Arial"/>
            </a:endParaRPr>
          </a:p>
          <a:p>
            <a:pPr indent="-279400" lvl="0" marL="457200" rtl="0" algn="l">
              <a:lnSpc>
                <a:spcPct val="115000"/>
              </a:lnSpc>
              <a:spcBef>
                <a:spcPts val="0"/>
              </a:spcBef>
              <a:spcAft>
                <a:spcPts val="0"/>
              </a:spcAft>
              <a:buSzPts val="800"/>
              <a:buFont typeface="Arial"/>
              <a:buChar char="●"/>
            </a:pPr>
            <a:r>
              <a:rPr lang="en" sz="800">
                <a:latin typeface="Arial"/>
                <a:ea typeface="Arial"/>
                <a:cs typeface="Arial"/>
                <a:sym typeface="Arial"/>
              </a:rPr>
              <a:t>Develop lightweight and efficient algorithms for real-time style transfer</a:t>
            </a:r>
            <a:endParaRPr sz="800">
              <a:latin typeface="Arial"/>
              <a:ea typeface="Arial"/>
              <a:cs typeface="Arial"/>
              <a:sym typeface="Arial"/>
            </a:endParaRPr>
          </a:p>
          <a:p>
            <a:pPr indent="0" lvl="0" marL="457200" rtl="0" algn="l">
              <a:lnSpc>
                <a:spcPct val="115000"/>
              </a:lnSpc>
              <a:spcBef>
                <a:spcPts val="0"/>
              </a:spcBef>
              <a:spcAft>
                <a:spcPts val="0"/>
              </a:spcAft>
              <a:buNone/>
            </a:pPr>
            <a:r>
              <a:t/>
            </a:r>
            <a:endParaRPr sz="800">
              <a:latin typeface="Arial"/>
              <a:ea typeface="Arial"/>
              <a:cs typeface="Arial"/>
              <a:sym typeface="Arial"/>
            </a:endParaRPr>
          </a:p>
          <a:p>
            <a:pPr indent="-279400" lvl="0" marL="457200" rtl="0" algn="l">
              <a:lnSpc>
                <a:spcPct val="115000"/>
              </a:lnSpc>
              <a:spcBef>
                <a:spcPts val="0"/>
              </a:spcBef>
              <a:spcAft>
                <a:spcPts val="0"/>
              </a:spcAft>
              <a:buSzPts val="800"/>
              <a:buFont typeface="Arial"/>
              <a:buChar char="●"/>
            </a:pPr>
            <a:r>
              <a:rPr lang="en" sz="800">
                <a:latin typeface="Arial"/>
                <a:ea typeface="Arial"/>
                <a:cs typeface="Arial"/>
                <a:sym typeface="Arial"/>
              </a:rPr>
              <a:t>Enable style transfer for ultra-high-definition (UHD) images and videos without loss of detail or increased artifacts.</a:t>
            </a:r>
            <a:endParaRPr sz="800">
              <a:latin typeface="Arial"/>
              <a:ea typeface="Arial"/>
              <a:cs typeface="Arial"/>
              <a:sym typeface="Arial"/>
            </a:endParaRPr>
          </a:p>
          <a:p>
            <a:pPr indent="0" lvl="0" marL="0" rtl="0" algn="just">
              <a:lnSpc>
                <a:spcPct val="115000"/>
              </a:lnSpc>
              <a:spcBef>
                <a:spcPts val="1200"/>
              </a:spcBef>
              <a:spcAft>
                <a:spcPts val="0"/>
              </a:spcAft>
              <a:buNone/>
            </a:pPr>
            <a:r>
              <a:t/>
            </a:r>
            <a:endParaRPr b="1" sz="600">
              <a:latin typeface="Arial"/>
              <a:ea typeface="Arial"/>
              <a:cs typeface="Arial"/>
              <a:sym typeface="Arial"/>
            </a:endParaRPr>
          </a:p>
          <a:p>
            <a:pPr indent="0" lvl="0" marL="457200" rtl="0" algn="l">
              <a:lnSpc>
                <a:spcPct val="115000"/>
              </a:lnSpc>
              <a:spcBef>
                <a:spcPts val="1200"/>
              </a:spcBef>
              <a:spcAft>
                <a:spcPts val="0"/>
              </a:spcAft>
              <a:buNone/>
            </a:pPr>
            <a:r>
              <a:t/>
            </a:r>
            <a:endParaRPr b="1" sz="1100">
              <a:latin typeface="Arial"/>
              <a:ea typeface="Arial"/>
              <a:cs typeface="Arial"/>
              <a:sym typeface="Arial"/>
            </a:endParaRPr>
          </a:p>
          <a:p>
            <a:pPr indent="0" lvl="0" marL="457200" rtl="0" algn="l">
              <a:lnSpc>
                <a:spcPct val="115000"/>
              </a:lnSpc>
              <a:spcBef>
                <a:spcPts val="1200"/>
              </a:spcBef>
              <a:spcAft>
                <a:spcPts val="0"/>
              </a:spcAft>
              <a:buNone/>
            </a:pPr>
            <a:r>
              <a:t/>
            </a:r>
            <a:endParaRPr b="1" sz="1100">
              <a:latin typeface="Arial"/>
              <a:ea typeface="Arial"/>
              <a:cs typeface="Arial"/>
              <a:sym typeface="Arial"/>
            </a:endParaRPr>
          </a:p>
          <a:p>
            <a:pPr indent="0" lvl="0" marL="457200" rtl="0" algn="l">
              <a:lnSpc>
                <a:spcPct val="115000"/>
              </a:lnSpc>
              <a:spcBef>
                <a:spcPts val="1200"/>
              </a:spcBef>
              <a:spcAft>
                <a:spcPts val="0"/>
              </a:spcAft>
              <a:buNone/>
            </a:pPr>
            <a:r>
              <a:t/>
            </a:r>
            <a:endParaRPr/>
          </a:p>
          <a:p>
            <a:pPr indent="0" lvl="0" marL="457200" rtl="0" algn="l">
              <a:spcBef>
                <a:spcPts val="1200"/>
              </a:spcBef>
              <a:spcAft>
                <a:spcPts val="0"/>
              </a:spcAft>
              <a:buNone/>
            </a:pPr>
            <a:r>
              <a:t/>
            </a:r>
            <a:endParaRPr/>
          </a:p>
        </p:txBody>
      </p:sp>
      <p:sp>
        <p:nvSpPr>
          <p:cNvPr id="392" name="Google Shape;392;p2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93" name="Google Shape;393;p29"/>
          <p:cNvPicPr preferRelativeResize="0"/>
          <p:nvPr/>
        </p:nvPicPr>
        <p:blipFill>
          <a:blip r:embed="rId4">
            <a:alphaModFix/>
          </a:blip>
          <a:stretch>
            <a:fillRect/>
          </a:stretch>
        </p:blipFill>
        <p:spPr>
          <a:xfrm>
            <a:off x="4564250" y="0"/>
            <a:ext cx="4579800" cy="5143500"/>
          </a:xfrm>
          <a:prstGeom prst="rect">
            <a:avLst/>
          </a:prstGeom>
          <a:noFill/>
          <a:ln>
            <a:noFill/>
          </a:ln>
        </p:spPr>
      </p:pic>
      <p:sp>
        <p:nvSpPr>
          <p:cNvPr id="394" name="Google Shape;394;p29"/>
          <p:cNvSpPr txBox="1"/>
          <p:nvPr>
            <p:ph idx="12" type="sldNum"/>
          </p:nvPr>
        </p:nvSpPr>
        <p:spPr>
          <a:xfrm>
            <a:off x="8808000" y="2208175"/>
            <a:ext cx="336000" cy="7272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95" name="Google Shape;395;p29"/>
          <p:cNvPicPr preferRelativeResize="0"/>
          <p:nvPr/>
        </p:nvPicPr>
        <p:blipFill>
          <a:blip r:embed="rId5">
            <a:alphaModFix/>
          </a:blip>
          <a:stretch>
            <a:fillRect/>
          </a:stretch>
        </p:blipFill>
        <p:spPr>
          <a:xfrm>
            <a:off x="3894850" y="1410300"/>
            <a:ext cx="5174402" cy="239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txBox="1"/>
          <p:nvPr>
            <p:ph type="title"/>
          </p:nvPr>
        </p:nvSpPr>
        <p:spPr>
          <a:xfrm>
            <a:off x="365100" y="170075"/>
            <a:ext cx="5138700" cy="8574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a:solidFill>
                  <a:schemeClr val="dk1"/>
                </a:solidFill>
                <a:latin typeface="Arial"/>
                <a:ea typeface="Arial"/>
                <a:cs typeface="Arial"/>
                <a:sym typeface="Arial"/>
              </a:rPr>
              <a:t>Summary &amp; References</a:t>
            </a:r>
            <a:endParaRPr/>
          </a:p>
        </p:txBody>
      </p:sp>
      <p:sp>
        <p:nvSpPr>
          <p:cNvPr id="401" name="Google Shape;401;p30"/>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02" name="Google Shape;402;p30"/>
          <p:cNvSpPr txBox="1"/>
          <p:nvPr/>
        </p:nvSpPr>
        <p:spPr>
          <a:xfrm>
            <a:off x="169675" y="911100"/>
            <a:ext cx="5662200" cy="4008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To summarize: </a:t>
            </a:r>
            <a:r>
              <a:rPr lang="en" sz="1100">
                <a:solidFill>
                  <a:schemeClr val="dk1"/>
                </a:solidFill>
              </a:rPr>
              <a:t>Our project aimed to combine the content of one image with the style of another using CNNs, achieving an effective balance between content preservation and artistic transformation.</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Key Takeaway</a:t>
            </a:r>
            <a:r>
              <a:rPr lang="en" sz="1100">
                <a:solidFill>
                  <a:schemeClr val="dk1"/>
                </a:solidFill>
              </a:rPr>
              <a:t>: Comparison between VGG16 and VGG19 showed that VGG19 provided finer style details, but VGG16 achieved a better balance between content clarity and stylization.</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Reference</a:t>
            </a:r>
            <a:r>
              <a:rPr lang="en" sz="1100">
                <a:solidFill>
                  <a:schemeClr val="dk1"/>
                </a:solidFill>
              </a:rPr>
              <a:t>: Gatys, L. A., Ecker, A. S., &amp; Bethge, M. (2016). </a:t>
            </a:r>
            <a:r>
              <a:rPr i="1" lang="en" sz="1100">
                <a:solidFill>
                  <a:schemeClr val="dk1"/>
                </a:solidFill>
              </a:rPr>
              <a:t>Image Style Transfer Using Convolutional Neural Networks</a:t>
            </a:r>
            <a:r>
              <a:rPr lang="en" sz="1100">
                <a:solidFill>
                  <a:schemeClr val="dk1"/>
                </a:solidFill>
              </a:rPr>
              <a:t>. Proceedings of the IEEE Conference on Computer Vision and Pattern Recognition (CVPR), Las Vegas, NV, USA, 2016, pp. 2414-2423. </a:t>
            </a:r>
            <a:r>
              <a:rPr lang="en" sz="1100" u="sng">
                <a:solidFill>
                  <a:schemeClr val="hlink"/>
                </a:solidFill>
                <a:hlinkClick r:id="rId4"/>
              </a:rPr>
              <a:t>https://doi.org/10.1109/CVPR.2016.265</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0" lvl="0" marL="457200" rtl="0" algn="l">
              <a:spcBef>
                <a:spcPts val="1200"/>
              </a:spcBef>
              <a:spcAft>
                <a:spcPts val="0"/>
              </a:spcAft>
              <a:buNone/>
            </a:pPr>
            <a:r>
              <a:t/>
            </a:r>
            <a:endParaRPr sz="2400">
              <a:solidFill>
                <a:schemeClr val="dk1"/>
              </a:solidFill>
              <a:latin typeface="Barlow Light"/>
              <a:ea typeface="Barlow Light"/>
              <a:cs typeface="Barlow Light"/>
              <a:sym typeface="Barlow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31"/>
          <p:cNvSpPr txBox="1"/>
          <p:nvPr>
            <p:ph idx="4294967295" type="ctrTitle"/>
          </p:nvPr>
        </p:nvSpPr>
        <p:spPr>
          <a:xfrm>
            <a:off x="126000" y="1250725"/>
            <a:ext cx="3984900" cy="8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THANKS!</a:t>
            </a:r>
            <a:endParaRPr sz="4800"/>
          </a:p>
        </p:txBody>
      </p:sp>
      <p:sp>
        <p:nvSpPr>
          <p:cNvPr id="408" name="Google Shape;408;p31"/>
          <p:cNvSpPr txBox="1"/>
          <p:nvPr>
            <p:ph idx="4294967295" type="subTitle"/>
          </p:nvPr>
        </p:nvSpPr>
        <p:spPr>
          <a:xfrm>
            <a:off x="126000" y="2130175"/>
            <a:ext cx="3984900" cy="766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3600"/>
              <a:t>Any questions?</a:t>
            </a:r>
            <a:endParaRPr b="1" sz="3600"/>
          </a:p>
        </p:txBody>
      </p:sp>
      <p:sp>
        <p:nvSpPr>
          <p:cNvPr id="409" name="Google Shape;409;p3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10" name="Google Shape;410;p31"/>
          <p:cNvSpPr txBox="1"/>
          <p:nvPr>
            <p:ph idx="4294967295" type="title"/>
          </p:nvPr>
        </p:nvSpPr>
        <p:spPr>
          <a:xfrm>
            <a:off x="0" y="24225"/>
            <a:ext cx="4579800" cy="9939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a:solidFill>
                  <a:schemeClr val="dk1"/>
                </a:solidFill>
              </a:rPr>
              <a:t>Discussion &amp; Q&amp;A</a:t>
            </a:r>
            <a:endParaRPr b="1">
              <a:solidFill>
                <a:schemeClr val="dk1"/>
              </a:solidFill>
            </a:endParaRPr>
          </a:p>
        </p:txBody>
      </p:sp>
      <p:sp>
        <p:nvSpPr>
          <p:cNvPr id="411" name="Google Shape;411;p31"/>
          <p:cNvSpPr txBox="1"/>
          <p:nvPr/>
        </p:nvSpPr>
        <p:spPr>
          <a:xfrm>
            <a:off x="126000" y="3340125"/>
            <a:ext cx="4140000" cy="14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Barlow Light"/>
                <a:ea typeface="Barlow Light"/>
                <a:cs typeface="Barlow Light"/>
                <a:sym typeface="Barlow Light"/>
              </a:rPr>
              <a:t>Prompt question: </a:t>
            </a:r>
            <a:endParaRPr sz="2400">
              <a:solidFill>
                <a:schemeClr val="dk1"/>
              </a:solidFill>
              <a:latin typeface="Barlow Light"/>
              <a:ea typeface="Barlow Light"/>
              <a:cs typeface="Barlow Light"/>
              <a:sym typeface="Barlow Light"/>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600">
                <a:solidFill>
                  <a:schemeClr val="dk1"/>
                </a:solidFill>
              </a:rPr>
              <a:t>"What real-world applications can you see for style transfer that you have used before or would like to see?"</a:t>
            </a:r>
            <a:endParaRPr sz="2900">
              <a:solidFill>
                <a:schemeClr val="dk1"/>
              </a:solidFill>
              <a:latin typeface="Barlow Light"/>
              <a:ea typeface="Barlow Light"/>
              <a:cs typeface="Barlow Light"/>
              <a:sym typeface="Barlow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4"/>
          <p:cNvSpPr txBox="1"/>
          <p:nvPr>
            <p:ph type="title"/>
          </p:nvPr>
        </p:nvSpPr>
        <p:spPr>
          <a:xfrm>
            <a:off x="693800" y="268075"/>
            <a:ext cx="5138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a:t>
            </a:r>
            <a:endParaRPr/>
          </a:p>
        </p:txBody>
      </p:sp>
      <p:sp>
        <p:nvSpPr>
          <p:cNvPr id="246" name="Google Shape;246;p14"/>
          <p:cNvSpPr txBox="1"/>
          <p:nvPr>
            <p:ph idx="1" type="body"/>
          </p:nvPr>
        </p:nvSpPr>
        <p:spPr>
          <a:xfrm>
            <a:off x="457200" y="1125475"/>
            <a:ext cx="8307300" cy="3925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Ruturajsinh Vihol (Rue) - 40154693</a:t>
            </a:r>
            <a:endParaRPr/>
          </a:p>
          <a:p>
            <a:pPr indent="-381000" lvl="0" marL="457200" rtl="0" algn="l">
              <a:spcBef>
                <a:spcPts val="0"/>
              </a:spcBef>
              <a:spcAft>
                <a:spcPts val="0"/>
              </a:spcAft>
              <a:buSzPts val="2400"/>
              <a:buChar char="▹"/>
            </a:pPr>
            <a:r>
              <a:rPr lang="en"/>
              <a:t>Shibin Koshy - 40295019</a:t>
            </a:r>
            <a:endParaRPr/>
          </a:p>
          <a:p>
            <a:pPr indent="-381000" lvl="0" marL="457200" rtl="0" algn="l">
              <a:spcBef>
                <a:spcPts val="0"/>
              </a:spcBef>
              <a:spcAft>
                <a:spcPts val="0"/>
              </a:spcAft>
              <a:buSzPts val="2400"/>
              <a:buChar char="▹"/>
            </a:pPr>
            <a:r>
              <a:rPr lang="en"/>
              <a:t>Bhavya Ruparelia - 40164863</a:t>
            </a:r>
            <a:endParaRPr/>
          </a:p>
        </p:txBody>
      </p:sp>
      <p:sp>
        <p:nvSpPr>
          <p:cNvPr id="247" name="Google Shape;247;p14"/>
          <p:cNvSpPr txBox="1"/>
          <p:nvPr>
            <p:ph idx="12" type="sldNum"/>
          </p:nvPr>
        </p:nvSpPr>
        <p:spPr>
          <a:xfrm>
            <a:off x="8808000" y="2208279"/>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5"/>
          <p:cNvSpPr txBox="1"/>
          <p:nvPr>
            <p:ph type="ctrTitle"/>
          </p:nvPr>
        </p:nvSpPr>
        <p:spPr>
          <a:xfrm>
            <a:off x="1367075" y="984100"/>
            <a:ext cx="5836800" cy="159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 sz="3000">
                <a:solidFill>
                  <a:schemeClr val="lt1"/>
                </a:solidFill>
              </a:rPr>
              <a:t>Introduction &amp; Motivation</a:t>
            </a:r>
            <a:endParaRPr b="1" sz="3000">
              <a:solidFill>
                <a:schemeClr val="lt1"/>
              </a:solidFill>
            </a:endParaRPr>
          </a:p>
          <a:p>
            <a:pPr indent="0" lvl="0" marL="0" rtl="0" algn="ctr">
              <a:spcBef>
                <a:spcPts val="400"/>
              </a:spcBef>
              <a:spcAft>
                <a:spcPts val="0"/>
              </a:spcAft>
              <a:buNone/>
            </a:pPr>
            <a:r>
              <a:t/>
            </a:r>
            <a:endParaRPr/>
          </a:p>
        </p:txBody>
      </p:sp>
      <p:sp>
        <p:nvSpPr>
          <p:cNvPr id="253" name="Google Shape;253;p15"/>
          <p:cNvSpPr txBox="1"/>
          <p:nvPr>
            <p:ph idx="1" type="subTitle"/>
          </p:nvPr>
        </p:nvSpPr>
        <p:spPr>
          <a:xfrm>
            <a:off x="1367075" y="1895475"/>
            <a:ext cx="5333700" cy="1806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3000"/>
              <a:t>"Why Artistic Style Transfer?"</a:t>
            </a:r>
            <a:endParaRPr sz="3000"/>
          </a:p>
          <a:p>
            <a:pPr indent="0" lvl="0" marL="0" rtl="0" algn="ctr">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6"/>
          <p:cNvSpPr txBox="1"/>
          <p:nvPr>
            <p:ph idx="1" type="body"/>
          </p:nvPr>
        </p:nvSpPr>
        <p:spPr>
          <a:xfrm>
            <a:off x="2462100" y="0"/>
            <a:ext cx="4341600" cy="5905500"/>
          </a:xfrm>
          <a:prstGeom prst="rect">
            <a:avLst/>
          </a:prstGeom>
        </p:spPr>
        <p:txBody>
          <a:bodyPr anchorCtr="0" anchor="ctr" bIns="91425" lIns="91425" spcFirstLastPara="1" rIns="91425" wrap="square" tIns="91425">
            <a:noAutofit/>
          </a:bodyPr>
          <a:lstStyle/>
          <a:p>
            <a:pPr indent="0" lvl="0" marL="457200" rtl="0" algn="l">
              <a:spcBef>
                <a:spcPts val="1200"/>
              </a:spcBef>
              <a:spcAft>
                <a:spcPts val="0"/>
              </a:spcAft>
              <a:buNone/>
            </a:pPr>
            <a:r>
              <a:t/>
            </a:r>
            <a:endParaRPr i="0" sz="1100">
              <a:latin typeface="Arial"/>
              <a:ea typeface="Arial"/>
              <a:cs typeface="Arial"/>
              <a:sym typeface="Arial"/>
            </a:endParaRPr>
          </a:p>
          <a:p>
            <a:pPr indent="-298450" lvl="0" marL="457200" rtl="0" algn="l">
              <a:spcBef>
                <a:spcPts val="1200"/>
              </a:spcBef>
              <a:spcAft>
                <a:spcPts val="0"/>
              </a:spcAft>
              <a:buClr>
                <a:schemeClr val="dk1"/>
              </a:buClr>
              <a:buSzPts val="1100"/>
              <a:buFont typeface="Arial"/>
              <a:buChar char="●"/>
            </a:pPr>
            <a:r>
              <a:rPr b="1" i="0" lang="en" sz="1100">
                <a:latin typeface="Arial"/>
                <a:ea typeface="Arial"/>
                <a:cs typeface="Arial"/>
                <a:sym typeface="Arial"/>
              </a:rPr>
              <a:t>Balance of Art &amp; Technology</a:t>
            </a:r>
            <a:r>
              <a:rPr i="0" lang="en" sz="1100">
                <a:latin typeface="Arial"/>
                <a:ea typeface="Arial"/>
                <a:cs typeface="Arial"/>
                <a:sym typeface="Arial"/>
              </a:rPr>
              <a:t>: Combines technical aspects of neural networks with artistic creativity, making it an exciting and interdisciplinary topic</a:t>
            </a:r>
            <a:endParaRPr i="0" sz="1100">
              <a:latin typeface="Arial"/>
              <a:ea typeface="Arial"/>
              <a:cs typeface="Arial"/>
              <a:sym typeface="Arial"/>
            </a:endParaRPr>
          </a:p>
          <a:p>
            <a:pPr indent="0" lvl="0" marL="0" rtl="0" algn="l">
              <a:spcBef>
                <a:spcPts val="1200"/>
              </a:spcBef>
              <a:spcAft>
                <a:spcPts val="0"/>
              </a:spcAft>
              <a:buNone/>
            </a:pPr>
            <a:r>
              <a:t/>
            </a:r>
            <a:endParaRPr i="0" sz="1100">
              <a:latin typeface="Arial"/>
              <a:ea typeface="Arial"/>
              <a:cs typeface="Arial"/>
              <a:sym typeface="Arial"/>
            </a:endParaRPr>
          </a:p>
          <a:p>
            <a:pPr indent="-298450" lvl="0" marL="457200" rtl="0" algn="l">
              <a:spcBef>
                <a:spcPts val="1200"/>
              </a:spcBef>
              <a:spcAft>
                <a:spcPts val="0"/>
              </a:spcAft>
              <a:buClr>
                <a:schemeClr val="dk1"/>
              </a:buClr>
              <a:buSzPts val="1100"/>
              <a:buFont typeface="Arial"/>
              <a:buChar char="●"/>
            </a:pPr>
            <a:r>
              <a:rPr b="1" i="0" lang="en" sz="1100">
                <a:latin typeface="Arial"/>
                <a:ea typeface="Arial"/>
                <a:cs typeface="Arial"/>
                <a:sym typeface="Arial"/>
              </a:rPr>
              <a:t>Motivations</a:t>
            </a:r>
            <a:r>
              <a:rPr i="0" lang="en" sz="1100">
                <a:latin typeface="Arial"/>
                <a:ea typeface="Arial"/>
                <a:cs typeface="Arial"/>
                <a:sym typeface="Arial"/>
              </a:rPr>
              <a:t>:</a:t>
            </a:r>
            <a:r>
              <a:rPr b="1" i="0" lang="en" sz="1100">
                <a:latin typeface="Arial"/>
                <a:ea typeface="Arial"/>
                <a:cs typeface="Arial"/>
                <a:sym typeface="Arial"/>
              </a:rPr>
              <a:t>Growing Impact</a:t>
            </a:r>
            <a:r>
              <a:rPr i="0" lang="en" sz="1100">
                <a:latin typeface="Arial"/>
                <a:ea typeface="Arial"/>
                <a:cs typeface="Arial"/>
                <a:sym typeface="Arial"/>
              </a:rPr>
              <a:t>: </a:t>
            </a:r>
            <a:endParaRPr i="0"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b="1" i="0" lang="en" sz="1100">
                <a:latin typeface="Arial"/>
                <a:ea typeface="Arial"/>
                <a:cs typeface="Arial"/>
                <a:sym typeface="Arial"/>
              </a:rPr>
              <a:t>Research Potential</a:t>
            </a:r>
            <a:r>
              <a:rPr i="0" lang="en" sz="1100">
                <a:latin typeface="Arial"/>
                <a:ea typeface="Arial"/>
                <a:cs typeface="Arial"/>
                <a:sym typeface="Arial"/>
              </a:rPr>
              <a:t>: Extending style transfer for better control over content vs. style balance.</a:t>
            </a:r>
            <a:endParaRPr i="0"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i="0" lang="en" sz="1100">
                <a:latin typeface="Arial"/>
                <a:ea typeface="Arial"/>
                <a:cs typeface="Arial"/>
                <a:sym typeface="Arial"/>
              </a:rPr>
              <a:t>Style transfer is widely used in creative industries and modern AI models.</a:t>
            </a:r>
            <a:endParaRPr i="0" sz="1100">
              <a:latin typeface="Arial"/>
              <a:ea typeface="Arial"/>
              <a:cs typeface="Arial"/>
              <a:sym typeface="Arial"/>
            </a:endParaRPr>
          </a:p>
          <a:p>
            <a:pPr indent="0" lvl="0" marL="914400" rtl="0" algn="l">
              <a:spcBef>
                <a:spcPts val="1200"/>
              </a:spcBef>
              <a:spcAft>
                <a:spcPts val="0"/>
              </a:spcAft>
              <a:buNone/>
            </a:pPr>
            <a:r>
              <a:t/>
            </a:r>
            <a:endParaRPr i="0" sz="1100">
              <a:latin typeface="Arial"/>
              <a:ea typeface="Arial"/>
              <a:cs typeface="Arial"/>
              <a:sym typeface="Arial"/>
            </a:endParaRPr>
          </a:p>
          <a:p>
            <a:pPr indent="-298450" lvl="0" marL="457200" rtl="0" algn="l">
              <a:spcBef>
                <a:spcPts val="1200"/>
              </a:spcBef>
              <a:spcAft>
                <a:spcPts val="0"/>
              </a:spcAft>
              <a:buClr>
                <a:schemeClr val="dk1"/>
              </a:buClr>
              <a:buSzPts val="1100"/>
              <a:buFont typeface="Arial"/>
              <a:buChar char="●"/>
            </a:pPr>
            <a:r>
              <a:rPr b="1" i="0" lang="en" sz="1100">
                <a:latin typeface="Arial"/>
                <a:ea typeface="Arial"/>
                <a:cs typeface="Arial"/>
                <a:sym typeface="Arial"/>
              </a:rPr>
              <a:t>Widespread Applications</a:t>
            </a:r>
            <a:r>
              <a:rPr i="0" lang="en" sz="1100">
                <a:latin typeface="Arial"/>
                <a:ea typeface="Arial"/>
                <a:cs typeface="Arial"/>
                <a:sym typeface="Arial"/>
              </a:rPr>
              <a:t>:</a:t>
            </a:r>
            <a:endParaRPr i="0"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b="1" i="0" lang="en" sz="1100">
                <a:latin typeface="Arial"/>
                <a:ea typeface="Arial"/>
                <a:cs typeface="Arial"/>
                <a:sym typeface="Arial"/>
              </a:rPr>
              <a:t>Digital Art &amp; Design</a:t>
            </a:r>
            <a:r>
              <a:rPr i="0" lang="en" sz="1100">
                <a:latin typeface="Arial"/>
                <a:ea typeface="Arial"/>
                <a:cs typeface="Arial"/>
                <a:sym typeface="Arial"/>
              </a:rPr>
              <a:t>: Enhances creativity in producing artistic images.  Best ex: ANIME</a:t>
            </a:r>
            <a:endParaRPr i="0"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b="1" i="0" lang="en" sz="1100">
                <a:latin typeface="Arial"/>
                <a:ea typeface="Arial"/>
                <a:cs typeface="Arial"/>
                <a:sym typeface="Arial"/>
              </a:rPr>
              <a:t>Photo Editing Apps</a:t>
            </a:r>
            <a:r>
              <a:rPr i="0" lang="en" sz="1100">
                <a:latin typeface="Arial"/>
                <a:ea typeface="Arial"/>
                <a:cs typeface="Arial"/>
                <a:sym typeface="Arial"/>
              </a:rPr>
              <a:t>: Used in popular apps (e.g., Prisma).</a:t>
            </a:r>
            <a:endParaRPr i="0" sz="1100">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b="1" i="0" lang="en" sz="1100">
                <a:latin typeface="Arial"/>
                <a:ea typeface="Arial"/>
                <a:cs typeface="Arial"/>
                <a:sym typeface="Arial"/>
              </a:rPr>
              <a:t>AI Models</a:t>
            </a:r>
            <a:r>
              <a:rPr i="0" lang="en" sz="1100">
                <a:latin typeface="Arial"/>
                <a:ea typeface="Arial"/>
                <a:cs typeface="Arial"/>
                <a:sym typeface="Arial"/>
              </a:rPr>
              <a:t>: Forms the basis for advanced models like DALL-E and image generation tools.</a:t>
            </a:r>
            <a:endParaRPr b="1" i="0" sz="1100">
              <a:latin typeface="Arial"/>
              <a:ea typeface="Arial"/>
              <a:cs typeface="Arial"/>
              <a:sym typeface="Arial"/>
            </a:endParaRPr>
          </a:p>
          <a:p>
            <a:pPr indent="0" lvl="0" marL="0" rtl="0" algn="ctr">
              <a:spcBef>
                <a:spcPts val="1200"/>
              </a:spcBef>
              <a:spcAft>
                <a:spcPts val="0"/>
              </a:spcAft>
              <a:buNone/>
            </a:pPr>
            <a:r>
              <a:t/>
            </a:r>
            <a:endParaRPr/>
          </a:p>
        </p:txBody>
      </p:sp>
      <p:sp>
        <p:nvSpPr>
          <p:cNvPr id="259" name="Google Shape;259;p16"/>
          <p:cNvSpPr txBox="1"/>
          <p:nvPr>
            <p:ph idx="12" type="sldNum"/>
          </p:nvPr>
        </p:nvSpPr>
        <p:spPr>
          <a:xfrm>
            <a:off x="4116400" y="4807500"/>
            <a:ext cx="9111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0" name="Google Shape;260;p16"/>
          <p:cNvSpPr txBox="1"/>
          <p:nvPr/>
        </p:nvSpPr>
        <p:spPr>
          <a:xfrm>
            <a:off x="329650" y="2123325"/>
            <a:ext cx="1730700" cy="270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2200">
                <a:solidFill>
                  <a:schemeClr val="dk1"/>
                </a:solidFill>
              </a:rPr>
              <a:t>Why we choose this topic and paper??</a:t>
            </a:r>
            <a:endParaRPr b="1" sz="3500">
              <a:solidFill>
                <a:schemeClr val="dk1"/>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7"/>
          <p:cNvSpPr txBox="1"/>
          <p:nvPr>
            <p:ph idx="4294967295" type="ctrTitle"/>
          </p:nvPr>
        </p:nvSpPr>
        <p:spPr>
          <a:xfrm>
            <a:off x="124875" y="1565950"/>
            <a:ext cx="3301500" cy="11598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a:solidFill>
                  <a:schemeClr val="dk1"/>
                </a:solidFill>
              </a:rPr>
              <a:t>Background &amp; Related </a:t>
            </a:r>
            <a:r>
              <a:rPr b="1" lang="en">
                <a:solidFill>
                  <a:schemeClr val="dk1"/>
                </a:solidFill>
              </a:rPr>
              <a:t>Work</a:t>
            </a:r>
            <a:endParaRPr>
              <a:solidFill>
                <a:schemeClr val="lt1"/>
              </a:solidFill>
            </a:endParaRPr>
          </a:p>
        </p:txBody>
      </p:sp>
      <p:sp>
        <p:nvSpPr>
          <p:cNvPr id="266" name="Google Shape;266;p17"/>
          <p:cNvSpPr txBox="1"/>
          <p:nvPr>
            <p:ph idx="4294967295" type="subTitle"/>
          </p:nvPr>
        </p:nvSpPr>
        <p:spPr>
          <a:xfrm>
            <a:off x="454550" y="2725750"/>
            <a:ext cx="2229600" cy="1108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t>"Inspired by Gatys et al. (2016)"</a:t>
            </a:r>
            <a:endParaRPr sz="1800"/>
          </a:p>
          <a:p>
            <a:pPr indent="0" lvl="0" marL="0" rtl="0" algn="l">
              <a:spcBef>
                <a:spcPts val="1200"/>
              </a:spcBef>
              <a:spcAft>
                <a:spcPts val="0"/>
              </a:spcAft>
              <a:buNone/>
            </a:pPr>
            <a:r>
              <a:t/>
            </a:r>
            <a:endParaRPr sz="1800"/>
          </a:p>
        </p:txBody>
      </p:sp>
      <p:grpSp>
        <p:nvGrpSpPr>
          <p:cNvPr id="267" name="Google Shape;267;p17"/>
          <p:cNvGrpSpPr/>
          <p:nvPr/>
        </p:nvGrpSpPr>
        <p:grpSpPr>
          <a:xfrm>
            <a:off x="4989430" y="480048"/>
            <a:ext cx="2688023" cy="2687984"/>
            <a:chOff x="6643075" y="3664250"/>
            <a:chExt cx="407950" cy="407975"/>
          </a:xfrm>
        </p:grpSpPr>
        <p:sp>
          <p:nvSpPr>
            <p:cNvPr id="268" name="Google Shape;268;p17"/>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7"/>
          <p:cNvGrpSpPr/>
          <p:nvPr/>
        </p:nvGrpSpPr>
        <p:grpSpPr>
          <a:xfrm rot="-587295">
            <a:off x="4831103" y="3518436"/>
            <a:ext cx="1105140" cy="1105077"/>
            <a:chOff x="576250" y="4319400"/>
            <a:chExt cx="442075" cy="442050"/>
          </a:xfrm>
        </p:grpSpPr>
        <p:sp>
          <p:nvSpPr>
            <p:cNvPr id="271" name="Google Shape;271;p17"/>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solidFill>
              <a:srgbClr val="000000"/>
            </a:solidFill>
            <a:ln cap="rnd"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17"/>
          <p:cNvSpPr/>
          <p:nvPr/>
        </p:nvSpPr>
        <p:spPr>
          <a:xfrm>
            <a:off x="4346385" y="1101027"/>
            <a:ext cx="420148" cy="401173"/>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rot="2697410">
            <a:off x="7115127" y="3154920"/>
            <a:ext cx="637798" cy="60899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7619694" y="2807253"/>
            <a:ext cx="255471" cy="244042"/>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rot="1279871">
            <a:off x="4055299" y="2311116"/>
            <a:ext cx="255414" cy="243985"/>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8"/>
          <p:cNvSpPr txBox="1"/>
          <p:nvPr>
            <p:ph idx="1" type="body"/>
          </p:nvPr>
        </p:nvSpPr>
        <p:spPr>
          <a:xfrm>
            <a:off x="457200" y="145425"/>
            <a:ext cx="2494200" cy="467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100">
                <a:latin typeface="Arial"/>
                <a:ea typeface="Arial"/>
                <a:cs typeface="Arial"/>
                <a:sym typeface="Arial"/>
              </a:rPr>
              <a:t>Foundational Work of Gatys et al. (2016)</a:t>
            </a:r>
            <a:r>
              <a:rPr lang="en" sz="1100">
                <a:latin typeface="Arial"/>
                <a:ea typeface="Arial"/>
                <a:cs typeface="Arial"/>
                <a:sym typeface="Arial"/>
              </a:rPr>
              <a:t>:</a:t>
            </a:r>
            <a:endParaRPr sz="1100">
              <a:latin typeface="Arial"/>
              <a:ea typeface="Arial"/>
              <a:cs typeface="Arial"/>
              <a:sym typeface="Arial"/>
            </a:endParaRPr>
          </a:p>
          <a:p>
            <a:pPr indent="-304800" lvl="0" marL="457200" rtl="0" algn="l">
              <a:lnSpc>
                <a:spcPct val="115000"/>
              </a:lnSpc>
              <a:spcBef>
                <a:spcPts val="1200"/>
              </a:spcBef>
              <a:spcAft>
                <a:spcPts val="0"/>
              </a:spcAft>
              <a:buClr>
                <a:schemeClr val="dk1"/>
              </a:buClr>
              <a:buSzPts val="1200"/>
              <a:buFont typeface="Arial"/>
              <a:buChar char="●"/>
            </a:pPr>
            <a:r>
              <a:rPr b="1" lang="en" sz="1200">
                <a:latin typeface="Arial"/>
                <a:ea typeface="Arial"/>
                <a:cs typeface="Arial"/>
                <a:sym typeface="Arial"/>
              </a:rPr>
              <a:t>Foundational Work</a:t>
            </a:r>
            <a:r>
              <a:rPr lang="en" sz="1200">
                <a:latin typeface="Arial"/>
                <a:ea typeface="Arial"/>
                <a:cs typeface="Arial"/>
                <a:sym typeface="Arial"/>
              </a:rPr>
              <a:t>: Gatys et al. (2016) pioneered style transfer using deep learning.</a:t>
            </a:r>
            <a:endParaRPr sz="1200">
              <a:latin typeface="Arial"/>
              <a:ea typeface="Arial"/>
              <a:cs typeface="Arial"/>
              <a:sym typeface="Arial"/>
            </a:endParaRPr>
          </a:p>
          <a:p>
            <a:pPr indent="0" lvl="0" marL="0" rtl="0" algn="l">
              <a:lnSpc>
                <a:spcPct val="115000"/>
              </a:lnSpc>
              <a:spcBef>
                <a:spcPts val="1200"/>
              </a:spcBef>
              <a:spcAft>
                <a:spcPts val="0"/>
              </a:spcAft>
              <a:buNone/>
            </a:pPr>
            <a:r>
              <a:t/>
            </a:r>
            <a:endParaRPr sz="1200">
              <a:latin typeface="Arial"/>
              <a:ea typeface="Arial"/>
              <a:cs typeface="Arial"/>
              <a:sym typeface="Arial"/>
            </a:endParaRPr>
          </a:p>
          <a:p>
            <a:pPr indent="-304800" lvl="0" marL="457200" rtl="0" algn="l">
              <a:lnSpc>
                <a:spcPct val="115000"/>
              </a:lnSpc>
              <a:spcBef>
                <a:spcPts val="1200"/>
              </a:spcBef>
              <a:spcAft>
                <a:spcPts val="0"/>
              </a:spcAft>
              <a:buClr>
                <a:schemeClr val="dk1"/>
              </a:buClr>
              <a:buSzPts val="1200"/>
              <a:buFont typeface="Arial"/>
              <a:buChar char="●"/>
            </a:pPr>
            <a:r>
              <a:rPr b="1" lang="en" sz="1200">
                <a:latin typeface="Arial"/>
                <a:ea typeface="Arial"/>
                <a:cs typeface="Arial"/>
                <a:sym typeface="Arial"/>
              </a:rPr>
              <a:t>First to Use CNNs</a:t>
            </a:r>
            <a:r>
              <a:rPr lang="en" sz="1200">
                <a:latin typeface="Arial"/>
                <a:ea typeface="Arial"/>
                <a:cs typeface="Arial"/>
                <a:sym typeface="Arial"/>
              </a:rPr>
              <a:t>: Leveraged Convolutional Neural Networks (CNNs) to separate content and style </a:t>
            </a:r>
            <a:r>
              <a:rPr lang="en" sz="1200">
                <a:latin typeface="Arial"/>
                <a:ea typeface="Arial"/>
                <a:cs typeface="Arial"/>
                <a:sym typeface="Arial"/>
              </a:rPr>
              <a:t>effectively</a:t>
            </a:r>
            <a:r>
              <a:rPr lang="en" sz="1200">
                <a:latin typeface="Arial"/>
                <a:ea typeface="Arial"/>
                <a:cs typeface="Arial"/>
                <a:sym typeface="Arial"/>
              </a:rPr>
              <a:t>.</a:t>
            </a:r>
            <a:endParaRPr sz="1200">
              <a:latin typeface="Arial"/>
              <a:ea typeface="Arial"/>
              <a:cs typeface="Arial"/>
              <a:sym typeface="Arial"/>
            </a:endParaRPr>
          </a:p>
          <a:p>
            <a:pPr indent="0" lvl="0" marL="0" rtl="0" algn="l">
              <a:lnSpc>
                <a:spcPct val="115000"/>
              </a:lnSpc>
              <a:spcBef>
                <a:spcPts val="1200"/>
              </a:spcBef>
              <a:spcAft>
                <a:spcPts val="0"/>
              </a:spcAft>
              <a:buNone/>
            </a:pPr>
            <a:r>
              <a:t/>
            </a:r>
            <a:endParaRPr sz="1200">
              <a:latin typeface="Arial"/>
              <a:ea typeface="Arial"/>
              <a:cs typeface="Arial"/>
              <a:sym typeface="Arial"/>
            </a:endParaRPr>
          </a:p>
          <a:p>
            <a:pPr indent="-304800" lvl="0" marL="457200" rtl="0" algn="l">
              <a:lnSpc>
                <a:spcPct val="115000"/>
              </a:lnSpc>
              <a:spcBef>
                <a:spcPts val="1200"/>
              </a:spcBef>
              <a:spcAft>
                <a:spcPts val="0"/>
              </a:spcAft>
              <a:buClr>
                <a:schemeClr val="dk1"/>
              </a:buClr>
              <a:buSzPts val="1200"/>
              <a:buFont typeface="Arial"/>
              <a:buChar char="●"/>
            </a:pPr>
            <a:r>
              <a:rPr b="1" lang="en" sz="1200">
                <a:latin typeface="Arial"/>
                <a:ea typeface="Arial"/>
                <a:cs typeface="Arial"/>
                <a:sym typeface="Arial"/>
              </a:rPr>
              <a:t>Impact</a:t>
            </a:r>
            <a:r>
              <a:rPr lang="en" sz="1200">
                <a:latin typeface="Arial"/>
                <a:ea typeface="Arial"/>
                <a:cs typeface="Arial"/>
                <a:sym typeface="Arial"/>
              </a:rPr>
              <a:t>: Demonstrated that CNNs trained for object recognition can generate high-quality artistic images.</a:t>
            </a:r>
            <a:endParaRPr sz="1200">
              <a:latin typeface="Arial"/>
              <a:ea typeface="Arial"/>
              <a:cs typeface="Arial"/>
              <a:sym typeface="Arial"/>
            </a:endParaRPr>
          </a:p>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285" name="Google Shape;285;p18"/>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6" name="Google Shape;286;p18"/>
          <p:cNvSpPr txBox="1"/>
          <p:nvPr>
            <p:ph idx="1" type="body"/>
          </p:nvPr>
        </p:nvSpPr>
        <p:spPr>
          <a:xfrm>
            <a:off x="3205900" y="209975"/>
            <a:ext cx="2494200" cy="461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Arial"/>
                <a:ea typeface="Arial"/>
                <a:cs typeface="Arial"/>
                <a:sym typeface="Arial"/>
              </a:rPr>
              <a:t>Methodology</a:t>
            </a:r>
            <a:r>
              <a:rPr lang="en" sz="1200">
                <a:latin typeface="Arial"/>
                <a:ea typeface="Arial"/>
                <a:cs typeface="Arial"/>
                <a:sym typeface="Arial"/>
              </a:rPr>
              <a:t>:</a:t>
            </a:r>
            <a:endParaRPr sz="1200">
              <a:latin typeface="Arial"/>
              <a:ea typeface="Arial"/>
              <a:cs typeface="Arial"/>
              <a:sym typeface="Arial"/>
            </a:endParaRPr>
          </a:p>
          <a:p>
            <a:pPr indent="-304800" lvl="0" marL="457200" rtl="0" algn="l">
              <a:lnSpc>
                <a:spcPct val="115000"/>
              </a:lnSpc>
              <a:spcBef>
                <a:spcPts val="1200"/>
              </a:spcBef>
              <a:spcAft>
                <a:spcPts val="0"/>
              </a:spcAft>
              <a:buClr>
                <a:schemeClr val="dk1"/>
              </a:buClr>
              <a:buSzPts val="1200"/>
              <a:buFont typeface="Arial"/>
              <a:buChar char="●"/>
            </a:pPr>
            <a:r>
              <a:rPr b="1" lang="en" sz="1200">
                <a:latin typeface="Arial"/>
                <a:ea typeface="Arial"/>
                <a:cs typeface="Arial"/>
                <a:sym typeface="Arial"/>
              </a:rPr>
              <a:t>Content Representation</a:t>
            </a:r>
            <a:r>
              <a:rPr lang="en" sz="1200">
                <a:latin typeface="Arial"/>
                <a:ea typeface="Arial"/>
                <a:cs typeface="Arial"/>
                <a:sym typeface="Arial"/>
              </a:rPr>
              <a:t>: Extracted from higher layers of a pre-trained VGG network to capture objects and structure.</a:t>
            </a:r>
            <a:endParaRPr sz="1200">
              <a:latin typeface="Arial"/>
              <a:ea typeface="Arial"/>
              <a:cs typeface="Arial"/>
              <a:sym typeface="Arial"/>
            </a:endParaRPr>
          </a:p>
          <a:p>
            <a:pPr indent="0" lvl="0" marL="0" rtl="0" algn="l">
              <a:lnSpc>
                <a:spcPct val="115000"/>
              </a:lnSpc>
              <a:spcBef>
                <a:spcPts val="1200"/>
              </a:spcBef>
              <a:spcAft>
                <a:spcPts val="0"/>
              </a:spcAft>
              <a:buNone/>
            </a:pPr>
            <a:r>
              <a:t/>
            </a:r>
            <a:endParaRPr sz="1200">
              <a:latin typeface="Arial"/>
              <a:ea typeface="Arial"/>
              <a:cs typeface="Arial"/>
              <a:sym typeface="Arial"/>
            </a:endParaRPr>
          </a:p>
          <a:p>
            <a:pPr indent="-304800" lvl="0" marL="457200" rtl="0" algn="l">
              <a:lnSpc>
                <a:spcPct val="115000"/>
              </a:lnSpc>
              <a:spcBef>
                <a:spcPts val="1200"/>
              </a:spcBef>
              <a:spcAft>
                <a:spcPts val="0"/>
              </a:spcAft>
              <a:buClr>
                <a:schemeClr val="dk1"/>
              </a:buClr>
              <a:buSzPts val="1200"/>
              <a:buFont typeface="Arial"/>
              <a:buChar char="●"/>
            </a:pPr>
            <a:r>
              <a:rPr b="1" lang="en" sz="1200">
                <a:latin typeface="Arial"/>
                <a:ea typeface="Arial"/>
                <a:cs typeface="Arial"/>
                <a:sym typeface="Arial"/>
              </a:rPr>
              <a:t>Style Representation</a:t>
            </a:r>
            <a:r>
              <a:rPr lang="en" sz="1200">
                <a:latin typeface="Arial"/>
                <a:ea typeface="Arial"/>
                <a:cs typeface="Arial"/>
                <a:sym typeface="Arial"/>
              </a:rPr>
              <a:t>: Used a Gram matrix to capture correlations between different feature maps to represent style.</a:t>
            </a:r>
            <a:endParaRPr sz="1200">
              <a:latin typeface="Arial"/>
              <a:ea typeface="Arial"/>
              <a:cs typeface="Arial"/>
              <a:sym typeface="Arial"/>
            </a:endParaRPr>
          </a:p>
          <a:p>
            <a:pPr indent="0" lvl="0" marL="0" rtl="0" algn="l">
              <a:lnSpc>
                <a:spcPct val="115000"/>
              </a:lnSpc>
              <a:spcBef>
                <a:spcPts val="1200"/>
              </a:spcBef>
              <a:spcAft>
                <a:spcPts val="0"/>
              </a:spcAft>
              <a:buNone/>
            </a:pPr>
            <a:r>
              <a:t/>
            </a:r>
            <a:endParaRPr sz="1200">
              <a:latin typeface="Arial"/>
              <a:ea typeface="Arial"/>
              <a:cs typeface="Arial"/>
              <a:sym typeface="Arial"/>
            </a:endParaRPr>
          </a:p>
          <a:p>
            <a:pPr indent="-304800" lvl="0" marL="457200" rtl="0" algn="l">
              <a:lnSpc>
                <a:spcPct val="115000"/>
              </a:lnSpc>
              <a:spcBef>
                <a:spcPts val="1200"/>
              </a:spcBef>
              <a:spcAft>
                <a:spcPts val="0"/>
              </a:spcAft>
              <a:buClr>
                <a:schemeClr val="dk1"/>
              </a:buClr>
              <a:buSzPts val="1200"/>
              <a:buFont typeface="Arial"/>
              <a:buChar char="●"/>
            </a:pPr>
            <a:r>
              <a:rPr b="1" lang="en" sz="1200">
                <a:latin typeface="Arial"/>
                <a:ea typeface="Arial"/>
                <a:cs typeface="Arial"/>
                <a:sym typeface="Arial"/>
              </a:rPr>
              <a:t>Optimization</a:t>
            </a:r>
            <a:r>
              <a:rPr lang="en" sz="1200">
                <a:latin typeface="Arial"/>
                <a:ea typeface="Arial"/>
                <a:cs typeface="Arial"/>
                <a:sym typeface="Arial"/>
              </a:rPr>
              <a:t>: Combined content and style loss functions to synthesize an image that blends both.</a:t>
            </a:r>
            <a:endParaRPr sz="1900"/>
          </a:p>
        </p:txBody>
      </p:sp>
      <p:cxnSp>
        <p:nvCxnSpPr>
          <p:cNvPr id="287" name="Google Shape;287;p18"/>
          <p:cNvCxnSpPr/>
          <p:nvPr/>
        </p:nvCxnSpPr>
        <p:spPr>
          <a:xfrm>
            <a:off x="2976550" y="67875"/>
            <a:ext cx="5700" cy="47571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1" name="Shape 291"/>
        <p:cNvGrpSpPr/>
        <p:nvPr/>
      </p:nvGrpSpPr>
      <p:grpSpPr>
        <a:xfrm>
          <a:off x="0" y="0"/>
          <a:ext cx="0" cy="0"/>
          <a:chOff x="0" y="0"/>
          <a:chExt cx="0" cy="0"/>
        </a:xfrm>
      </p:grpSpPr>
      <p:sp>
        <p:nvSpPr>
          <p:cNvPr id="292" name="Google Shape;292;p19"/>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93" name="Google Shape;293;p19"/>
          <p:cNvPicPr preferRelativeResize="0"/>
          <p:nvPr/>
        </p:nvPicPr>
        <p:blipFill rotWithShape="1">
          <a:blip r:embed="rId3">
            <a:alphaModFix/>
          </a:blip>
          <a:srcRect b="0" l="0" r="0" t="0"/>
          <a:stretch/>
        </p:blipFill>
        <p:spPr>
          <a:xfrm>
            <a:off x="283174" y="659975"/>
            <a:ext cx="2049208" cy="4207250"/>
          </a:xfrm>
          <a:prstGeom prst="rect">
            <a:avLst/>
          </a:prstGeom>
          <a:noFill/>
          <a:ln>
            <a:noFill/>
          </a:ln>
        </p:spPr>
      </p:pic>
      <p:pic>
        <p:nvPicPr>
          <p:cNvPr id="294" name="Google Shape;294;p19"/>
          <p:cNvPicPr preferRelativeResize="0"/>
          <p:nvPr/>
        </p:nvPicPr>
        <p:blipFill>
          <a:blip r:embed="rId4">
            <a:alphaModFix/>
          </a:blip>
          <a:stretch>
            <a:fillRect/>
          </a:stretch>
        </p:blipFill>
        <p:spPr>
          <a:xfrm>
            <a:off x="2775625" y="659975"/>
            <a:ext cx="2396500" cy="4207250"/>
          </a:xfrm>
          <a:prstGeom prst="rect">
            <a:avLst/>
          </a:prstGeom>
          <a:noFill/>
          <a:ln>
            <a:noFill/>
          </a:ln>
        </p:spPr>
      </p:pic>
      <p:pic>
        <p:nvPicPr>
          <p:cNvPr id="295" name="Google Shape;295;p19"/>
          <p:cNvPicPr preferRelativeResize="0"/>
          <p:nvPr/>
        </p:nvPicPr>
        <p:blipFill>
          <a:blip r:embed="rId5">
            <a:alphaModFix/>
          </a:blip>
          <a:stretch>
            <a:fillRect/>
          </a:stretch>
        </p:blipFill>
        <p:spPr>
          <a:xfrm>
            <a:off x="6189150" y="659975"/>
            <a:ext cx="2370385" cy="4207250"/>
          </a:xfrm>
          <a:prstGeom prst="rect">
            <a:avLst/>
          </a:prstGeom>
          <a:noFill/>
          <a:ln>
            <a:noFill/>
          </a:ln>
        </p:spPr>
      </p:pic>
      <p:sp>
        <p:nvSpPr>
          <p:cNvPr id="296" name="Google Shape;296;p19"/>
          <p:cNvSpPr txBox="1"/>
          <p:nvPr/>
        </p:nvSpPr>
        <p:spPr>
          <a:xfrm>
            <a:off x="263150" y="105875"/>
            <a:ext cx="21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Barlow Light"/>
                <a:ea typeface="Barlow Light"/>
                <a:cs typeface="Barlow Light"/>
                <a:sym typeface="Barlow Light"/>
              </a:rPr>
              <a:t>Content Image</a:t>
            </a:r>
            <a:endParaRPr sz="2400">
              <a:solidFill>
                <a:schemeClr val="dk1"/>
              </a:solidFill>
              <a:latin typeface="Barlow Light"/>
              <a:ea typeface="Barlow Light"/>
              <a:cs typeface="Barlow Light"/>
              <a:sym typeface="Barlow Light"/>
            </a:endParaRPr>
          </a:p>
        </p:txBody>
      </p:sp>
      <p:sp>
        <p:nvSpPr>
          <p:cNvPr id="297" name="Google Shape;297;p19"/>
          <p:cNvSpPr txBox="1"/>
          <p:nvPr/>
        </p:nvSpPr>
        <p:spPr>
          <a:xfrm>
            <a:off x="2775625" y="105875"/>
            <a:ext cx="239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Barlow Light"/>
                <a:ea typeface="Barlow Light"/>
                <a:cs typeface="Barlow Light"/>
                <a:sym typeface="Barlow Light"/>
              </a:rPr>
              <a:t>Style </a:t>
            </a:r>
            <a:r>
              <a:rPr lang="en" sz="2400">
                <a:solidFill>
                  <a:schemeClr val="dk1"/>
                </a:solidFill>
                <a:latin typeface="Barlow Light"/>
                <a:ea typeface="Barlow Light"/>
                <a:cs typeface="Barlow Light"/>
                <a:sym typeface="Barlow Light"/>
              </a:rPr>
              <a:t>Image</a:t>
            </a:r>
            <a:endParaRPr sz="2400">
              <a:solidFill>
                <a:schemeClr val="dk1"/>
              </a:solidFill>
              <a:latin typeface="Barlow Light"/>
              <a:ea typeface="Barlow Light"/>
              <a:cs typeface="Barlow Light"/>
              <a:sym typeface="Barlow Light"/>
            </a:endParaRPr>
          </a:p>
        </p:txBody>
      </p:sp>
      <p:sp>
        <p:nvSpPr>
          <p:cNvPr id="298" name="Google Shape;298;p19"/>
          <p:cNvSpPr txBox="1"/>
          <p:nvPr/>
        </p:nvSpPr>
        <p:spPr>
          <a:xfrm>
            <a:off x="5902200" y="105875"/>
            <a:ext cx="312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Barlow Light"/>
                <a:ea typeface="Barlow Light"/>
                <a:cs typeface="Barlow Light"/>
                <a:sym typeface="Barlow Light"/>
              </a:rPr>
              <a:t>Output </a:t>
            </a:r>
            <a:r>
              <a:rPr lang="en" sz="2400">
                <a:solidFill>
                  <a:schemeClr val="dk1"/>
                </a:solidFill>
                <a:latin typeface="Barlow Light"/>
                <a:ea typeface="Barlow Light"/>
                <a:cs typeface="Barlow Light"/>
                <a:sym typeface="Barlow Light"/>
              </a:rPr>
              <a:t>Image</a:t>
            </a:r>
            <a:endParaRPr sz="2400">
              <a:solidFill>
                <a:schemeClr val="dk1"/>
              </a:solidFill>
              <a:latin typeface="Barlow Light"/>
              <a:ea typeface="Barlow Light"/>
              <a:cs typeface="Barlow Light"/>
              <a:sym typeface="Barlow Light"/>
            </a:endParaRPr>
          </a:p>
        </p:txBody>
      </p:sp>
      <p:sp>
        <p:nvSpPr>
          <p:cNvPr id="299" name="Google Shape;299;p19"/>
          <p:cNvSpPr/>
          <p:nvPr/>
        </p:nvSpPr>
        <p:spPr>
          <a:xfrm>
            <a:off x="2332375" y="2486550"/>
            <a:ext cx="443100" cy="5541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300" name="Google Shape;300;p19"/>
          <p:cNvSpPr/>
          <p:nvPr/>
        </p:nvSpPr>
        <p:spPr>
          <a:xfrm>
            <a:off x="5459088" y="2521800"/>
            <a:ext cx="443100" cy="483600"/>
          </a:xfrm>
          <a:prstGeom prst="mathEqual">
            <a:avLst>
              <a:gd fmla="val 23520" name="adj1"/>
              <a:gd fmla="val 1176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0"/>
          <p:cNvSpPr txBox="1"/>
          <p:nvPr>
            <p:ph type="ctrTitle"/>
          </p:nvPr>
        </p:nvSpPr>
        <p:spPr>
          <a:xfrm>
            <a:off x="2728150" y="218175"/>
            <a:ext cx="30117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l">
              <a:lnSpc>
                <a:spcPct val="115000"/>
              </a:lnSpc>
              <a:spcBef>
                <a:spcPts val="1400"/>
              </a:spcBef>
              <a:spcAft>
                <a:spcPts val="400"/>
              </a:spcAft>
              <a:buNone/>
            </a:pPr>
            <a:r>
              <a:rPr b="1" lang="en" sz="3000">
                <a:solidFill>
                  <a:schemeClr val="lt1"/>
                </a:solidFill>
              </a:rPr>
              <a:t>Project Goal</a:t>
            </a:r>
            <a:endParaRPr sz="3000">
              <a:solidFill>
                <a:schemeClr val="lt1"/>
              </a:solidFill>
            </a:endParaRPr>
          </a:p>
        </p:txBody>
      </p:sp>
      <p:sp>
        <p:nvSpPr>
          <p:cNvPr id="306" name="Google Shape;306;p20"/>
          <p:cNvSpPr txBox="1"/>
          <p:nvPr>
            <p:ph idx="1" type="subTitle"/>
          </p:nvPr>
        </p:nvSpPr>
        <p:spPr>
          <a:xfrm>
            <a:off x="426600" y="644750"/>
            <a:ext cx="8362500" cy="4096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Arial"/>
                <a:ea typeface="Arial"/>
                <a:cs typeface="Arial"/>
                <a:sym typeface="Arial"/>
              </a:rPr>
              <a:t>Goal of the Paper</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Synthesize an Image</a:t>
            </a:r>
            <a:r>
              <a:rPr lang="en" sz="1100">
                <a:solidFill>
                  <a:schemeClr val="dk1"/>
                </a:solidFill>
                <a:latin typeface="Arial"/>
                <a:ea typeface="Arial"/>
                <a:cs typeface="Arial"/>
                <a:sym typeface="Arial"/>
              </a:rPr>
              <a:t>: Combine the content of one image with the style of </a:t>
            </a:r>
            <a:endParaRPr sz="11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rPr lang="en" sz="1100">
                <a:solidFill>
                  <a:schemeClr val="dk1"/>
                </a:solidFill>
                <a:latin typeface="Arial"/>
                <a:ea typeface="Arial"/>
                <a:cs typeface="Arial"/>
                <a:sym typeface="Arial"/>
              </a:rPr>
              <a:t>another using Convolutional Neural Networks (CNNs).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b="1" lang="en" sz="1200">
                <a:solidFill>
                  <a:schemeClr val="dk1"/>
                </a:solidFill>
                <a:latin typeface="Arial"/>
                <a:ea typeface="Arial"/>
                <a:cs typeface="Arial"/>
                <a:sym typeface="Arial"/>
              </a:rPr>
              <a:t>Significance</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Novel Approach</a:t>
            </a:r>
            <a:r>
              <a:rPr lang="en" sz="1100">
                <a:solidFill>
                  <a:schemeClr val="dk1"/>
                </a:solidFill>
                <a:latin typeface="Arial"/>
                <a:ea typeface="Arial"/>
                <a:cs typeface="Arial"/>
                <a:sym typeface="Arial"/>
              </a:rPr>
              <a:t>: First method to effectively separate content and style using CNNs, specifically leveraging networks trained for object recognition.</a:t>
            </a:r>
            <a:endParaRPr sz="1100">
              <a:solidFill>
                <a:schemeClr val="dk1"/>
              </a:solidFill>
              <a:latin typeface="Arial"/>
              <a:ea typeface="Arial"/>
              <a:cs typeface="Arial"/>
              <a:sym typeface="Arial"/>
            </a:endParaRPr>
          </a:p>
          <a:p>
            <a:pPr indent="457200" lvl="0" marL="1828800" rtl="0" algn="l">
              <a:lnSpc>
                <a:spcPct val="115000"/>
              </a:lnSpc>
              <a:spcBef>
                <a:spcPts val="1200"/>
              </a:spcBef>
              <a:spcAft>
                <a:spcPts val="0"/>
              </a:spcAft>
              <a:buNone/>
            </a:pPr>
            <a:r>
              <a:rPr b="1" lang="en" sz="1200">
                <a:solidFill>
                  <a:schemeClr val="dk1"/>
                </a:solidFill>
                <a:latin typeface="Arial"/>
                <a:ea typeface="Arial"/>
                <a:cs typeface="Arial"/>
                <a:sym typeface="Arial"/>
              </a:rPr>
              <a:t>Project Goal</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298450" lvl="0" marL="2743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Achieve Balance</a:t>
            </a:r>
            <a:r>
              <a:rPr lang="en" sz="1100">
                <a:solidFill>
                  <a:schemeClr val="dk1"/>
                </a:solidFill>
                <a:latin typeface="Arial"/>
                <a:ea typeface="Arial"/>
                <a:cs typeface="Arial"/>
                <a:sym typeface="Arial"/>
              </a:rPr>
              <a:t>: Aim to balance content </a:t>
            </a:r>
            <a:r>
              <a:rPr b="1" lang="en" sz="1100" u="sng">
                <a:solidFill>
                  <a:schemeClr val="dk1"/>
                </a:solidFill>
                <a:latin typeface="Arial"/>
                <a:ea typeface="Arial"/>
                <a:cs typeface="Arial"/>
                <a:sym typeface="Arial"/>
              </a:rPr>
              <a:t>preservation and style representation </a:t>
            </a:r>
            <a:r>
              <a:rPr lang="en" sz="1100">
                <a:solidFill>
                  <a:schemeClr val="dk1"/>
                </a:solidFill>
                <a:latin typeface="Arial"/>
                <a:ea typeface="Arial"/>
                <a:cs typeface="Arial"/>
                <a:sym typeface="Arial"/>
              </a:rPr>
              <a:t>using VGG16 and </a:t>
            </a:r>
            <a:r>
              <a:rPr b="1" lang="en" sz="1100" u="sng">
                <a:solidFill>
                  <a:schemeClr val="dk1"/>
                </a:solidFill>
                <a:latin typeface="Arial"/>
                <a:ea typeface="Arial"/>
                <a:cs typeface="Arial"/>
                <a:sym typeface="Arial"/>
              </a:rPr>
              <a:t>evaluate potential enhancements</a:t>
            </a:r>
            <a:r>
              <a:rPr lang="en" sz="1100">
                <a:solidFill>
                  <a:schemeClr val="dk1"/>
                </a:solidFill>
                <a:latin typeface="Arial"/>
                <a:ea typeface="Arial"/>
                <a:cs typeface="Arial"/>
                <a:sym typeface="Arial"/>
              </a:rPr>
              <a:t> with VGG19.</a:t>
            </a:r>
            <a:endParaRPr sz="1100">
              <a:solidFill>
                <a:schemeClr val="dk1"/>
              </a:solidFill>
              <a:latin typeface="Arial"/>
              <a:ea typeface="Arial"/>
              <a:cs typeface="Arial"/>
              <a:sym typeface="Arial"/>
            </a:endParaRPr>
          </a:p>
          <a:p>
            <a:pPr indent="457200" lvl="0" marL="1828800" rtl="0" algn="l">
              <a:lnSpc>
                <a:spcPct val="115000"/>
              </a:lnSpc>
              <a:spcBef>
                <a:spcPts val="1200"/>
              </a:spcBef>
              <a:spcAft>
                <a:spcPts val="0"/>
              </a:spcAft>
              <a:buNone/>
            </a:pPr>
            <a:r>
              <a:rPr b="1" lang="en" sz="1200">
                <a:solidFill>
                  <a:schemeClr val="dk1"/>
                </a:solidFill>
                <a:latin typeface="Arial"/>
                <a:ea typeface="Arial"/>
                <a:cs typeface="Arial"/>
                <a:sym typeface="Arial"/>
              </a:rPr>
              <a:t>Main Challenge</a:t>
            </a: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298450" lvl="0" marL="2743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Finding the Right Balance</a:t>
            </a:r>
            <a:r>
              <a:rPr lang="en" sz="1100">
                <a:solidFill>
                  <a:schemeClr val="dk1"/>
                </a:solidFill>
                <a:latin typeface="Arial"/>
                <a:ea typeface="Arial"/>
                <a:cs typeface="Arial"/>
                <a:sym typeface="Arial"/>
              </a:rPr>
              <a:t>: Optimize weighting factors to </a:t>
            </a:r>
            <a:r>
              <a:rPr b="1" lang="en" sz="1100" u="sng">
                <a:solidFill>
                  <a:schemeClr val="dk1"/>
                </a:solidFill>
                <a:latin typeface="Arial"/>
                <a:ea typeface="Arial"/>
                <a:cs typeface="Arial"/>
                <a:sym typeface="Arial"/>
              </a:rPr>
              <a:t>ensure content and style are effectively merged</a:t>
            </a:r>
            <a:r>
              <a:rPr lang="en" sz="1100">
                <a:solidFill>
                  <a:schemeClr val="dk1"/>
                </a:solidFill>
                <a:latin typeface="Arial"/>
                <a:ea typeface="Arial"/>
                <a:cs typeface="Arial"/>
                <a:sym typeface="Arial"/>
              </a:rPr>
              <a:t> without overpowering each other.</a:t>
            </a:r>
            <a:endParaRPr sz="11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ctr">
              <a:spcBef>
                <a:spcPts val="12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21"/>
          <p:cNvSpPr txBox="1"/>
          <p:nvPr>
            <p:ph idx="12" type="sldNum"/>
          </p:nvPr>
        </p:nvSpPr>
        <p:spPr>
          <a:xfrm>
            <a:off x="8808000" y="2208175"/>
            <a:ext cx="336000" cy="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12" name="Google Shape;312;p21"/>
          <p:cNvSpPr txBox="1"/>
          <p:nvPr/>
        </p:nvSpPr>
        <p:spPr>
          <a:xfrm>
            <a:off x="263150" y="105875"/>
            <a:ext cx="21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Barlow Light"/>
                <a:ea typeface="Barlow Light"/>
                <a:cs typeface="Barlow Light"/>
                <a:sym typeface="Barlow Light"/>
              </a:rPr>
              <a:t>Content Image</a:t>
            </a:r>
            <a:endParaRPr sz="2400">
              <a:solidFill>
                <a:schemeClr val="dk1"/>
              </a:solidFill>
              <a:latin typeface="Barlow Light"/>
              <a:ea typeface="Barlow Light"/>
              <a:cs typeface="Barlow Light"/>
              <a:sym typeface="Barlow Light"/>
            </a:endParaRPr>
          </a:p>
        </p:txBody>
      </p:sp>
      <p:sp>
        <p:nvSpPr>
          <p:cNvPr id="313" name="Google Shape;313;p21"/>
          <p:cNvSpPr txBox="1"/>
          <p:nvPr/>
        </p:nvSpPr>
        <p:spPr>
          <a:xfrm>
            <a:off x="2775625" y="105875"/>
            <a:ext cx="239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Barlow Light"/>
                <a:ea typeface="Barlow Light"/>
                <a:cs typeface="Barlow Light"/>
                <a:sym typeface="Barlow Light"/>
              </a:rPr>
              <a:t>Style Image</a:t>
            </a:r>
            <a:endParaRPr sz="2400">
              <a:solidFill>
                <a:schemeClr val="dk1"/>
              </a:solidFill>
              <a:latin typeface="Barlow Light"/>
              <a:ea typeface="Barlow Light"/>
              <a:cs typeface="Barlow Light"/>
              <a:sym typeface="Barlow Light"/>
            </a:endParaRPr>
          </a:p>
        </p:txBody>
      </p:sp>
      <p:sp>
        <p:nvSpPr>
          <p:cNvPr id="314" name="Google Shape;314;p21"/>
          <p:cNvSpPr txBox="1"/>
          <p:nvPr/>
        </p:nvSpPr>
        <p:spPr>
          <a:xfrm>
            <a:off x="5594450" y="28925"/>
            <a:ext cx="3750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Barlow Light"/>
                <a:ea typeface="Barlow Light"/>
                <a:cs typeface="Barlow Light"/>
                <a:sym typeface="Barlow Light"/>
              </a:rPr>
              <a:t>Find right balance between style </a:t>
            </a:r>
            <a:endParaRPr sz="1700">
              <a:solidFill>
                <a:schemeClr val="dk1"/>
              </a:solidFill>
              <a:latin typeface="Barlow Light"/>
              <a:ea typeface="Barlow Light"/>
              <a:cs typeface="Barlow Light"/>
              <a:sym typeface="Barlow Light"/>
            </a:endParaRPr>
          </a:p>
          <a:p>
            <a:pPr indent="0" lvl="0" marL="0" rtl="0" algn="ctr">
              <a:spcBef>
                <a:spcPts val="0"/>
              </a:spcBef>
              <a:spcAft>
                <a:spcPts val="0"/>
              </a:spcAft>
              <a:buNone/>
            </a:pPr>
            <a:r>
              <a:rPr lang="en" sz="1700">
                <a:solidFill>
                  <a:schemeClr val="dk1"/>
                </a:solidFill>
                <a:latin typeface="Barlow Light"/>
                <a:ea typeface="Barlow Light"/>
                <a:cs typeface="Barlow Light"/>
                <a:sym typeface="Barlow Light"/>
              </a:rPr>
              <a:t>and content to merge</a:t>
            </a:r>
            <a:endParaRPr sz="1700">
              <a:solidFill>
                <a:schemeClr val="dk1"/>
              </a:solidFill>
              <a:latin typeface="Barlow Light"/>
              <a:ea typeface="Barlow Light"/>
              <a:cs typeface="Barlow Light"/>
              <a:sym typeface="Barlow Light"/>
            </a:endParaRPr>
          </a:p>
        </p:txBody>
      </p:sp>
      <p:sp>
        <p:nvSpPr>
          <p:cNvPr id="315" name="Google Shape;315;p21"/>
          <p:cNvSpPr/>
          <p:nvPr/>
        </p:nvSpPr>
        <p:spPr>
          <a:xfrm>
            <a:off x="2353200" y="2486550"/>
            <a:ext cx="443100" cy="5541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316" name="Google Shape;316;p21"/>
          <p:cNvSpPr/>
          <p:nvPr/>
        </p:nvSpPr>
        <p:spPr>
          <a:xfrm>
            <a:off x="5459088" y="2521800"/>
            <a:ext cx="443100" cy="483600"/>
          </a:xfrm>
          <a:prstGeom prst="mathEqual">
            <a:avLst>
              <a:gd fmla="val 23520" name="adj1"/>
              <a:gd fmla="val 1176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pic>
        <p:nvPicPr>
          <p:cNvPr id="317" name="Google Shape;317;p21"/>
          <p:cNvPicPr preferRelativeResize="0"/>
          <p:nvPr/>
        </p:nvPicPr>
        <p:blipFill>
          <a:blip r:embed="rId3">
            <a:alphaModFix/>
          </a:blip>
          <a:stretch>
            <a:fillRect/>
          </a:stretch>
        </p:blipFill>
        <p:spPr>
          <a:xfrm>
            <a:off x="2788636" y="657313"/>
            <a:ext cx="2370374" cy="4212574"/>
          </a:xfrm>
          <a:prstGeom prst="rect">
            <a:avLst/>
          </a:prstGeom>
          <a:noFill/>
          <a:ln>
            <a:noFill/>
          </a:ln>
        </p:spPr>
      </p:pic>
      <p:pic>
        <p:nvPicPr>
          <p:cNvPr id="318" name="Google Shape;318;p21"/>
          <p:cNvPicPr preferRelativeResize="0"/>
          <p:nvPr/>
        </p:nvPicPr>
        <p:blipFill>
          <a:blip r:embed="rId4">
            <a:alphaModFix/>
          </a:blip>
          <a:stretch>
            <a:fillRect/>
          </a:stretch>
        </p:blipFill>
        <p:spPr>
          <a:xfrm>
            <a:off x="263143" y="659975"/>
            <a:ext cx="2090057" cy="4207250"/>
          </a:xfrm>
          <a:prstGeom prst="rect">
            <a:avLst/>
          </a:prstGeom>
          <a:noFill/>
          <a:ln>
            <a:noFill/>
          </a:ln>
        </p:spPr>
      </p:pic>
      <p:pic>
        <p:nvPicPr>
          <p:cNvPr id="319" name="Google Shape;319;p21"/>
          <p:cNvPicPr preferRelativeResize="0"/>
          <p:nvPr/>
        </p:nvPicPr>
        <p:blipFill>
          <a:blip r:embed="rId5">
            <a:alphaModFix/>
          </a:blip>
          <a:stretch>
            <a:fillRect/>
          </a:stretch>
        </p:blipFill>
        <p:spPr>
          <a:xfrm>
            <a:off x="6413900" y="657325"/>
            <a:ext cx="2090050" cy="4193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derigo template">
  <a:themeElements>
    <a:clrScheme name="Custom 347">
      <a:dk1>
        <a:srgbClr val="000000"/>
      </a:dk1>
      <a:lt1>
        <a:srgbClr val="FFFFFF"/>
      </a:lt1>
      <a:dk2>
        <a:srgbClr val="666666"/>
      </a:dk2>
      <a:lt2>
        <a:srgbClr val="CCCCCC"/>
      </a:lt2>
      <a:accent1>
        <a:srgbClr val="A5B0FE"/>
      </a:accent1>
      <a:accent2>
        <a:srgbClr val="8184D9"/>
      </a:accent2>
      <a:accent3>
        <a:srgbClr val="6463BD"/>
      </a:accent3>
      <a:accent4>
        <a:srgbClr val="4F4A9E"/>
      </a:accent4>
      <a:accent5>
        <a:srgbClr val="212121"/>
      </a:accent5>
      <a:accent6>
        <a:srgbClr val="FFA500"/>
      </a:accent6>
      <a:hlink>
        <a:srgbClr val="6463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